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9140" autoAdjust="0"/>
  </p:normalViewPr>
  <p:slideViewPr>
    <p:cSldViewPr snapToGrid="0">
      <p:cViewPr varScale="1">
        <p:scale>
          <a:sx n="54" d="100"/>
          <a:sy n="54" d="100"/>
        </p:scale>
        <p:origin x="1644" y="90"/>
      </p:cViewPr>
      <p:guideLst/>
    </p:cSldViewPr>
  </p:slideViewPr>
  <p:notesTextViewPr>
    <p:cViewPr>
      <p:scale>
        <a:sx n="1" d="1"/>
        <a:sy n="1" d="1"/>
      </p:scale>
      <p:origin x="0" y="-756"/>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E36FC7-CDA9-4187-AB7C-62E236926DDE}" type="datetimeFigureOut">
              <a:rPr lang="en-GB" smtClean="0"/>
              <a:t>04/12/2018</a:t>
            </a:fld>
            <a:endParaRPr lang="en-GB"/>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A45B74-7A42-42B9-A674-62537DD9D257}" type="slidenum">
              <a:rPr lang="en-GB" smtClean="0"/>
              <a:t>‹#›</a:t>
            </a:fld>
            <a:endParaRPr lang="en-GB"/>
          </a:p>
        </p:txBody>
      </p:sp>
    </p:spTree>
    <p:extLst>
      <p:ext uri="{BB962C8B-B14F-4D97-AF65-F5344CB8AC3E}">
        <p14:creationId xmlns:p14="http://schemas.microsoft.com/office/powerpoint/2010/main" val="2884472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Supplementary Figure 2. Cell Counting Algorithm</a:t>
            </a:r>
          </a:p>
          <a:p>
            <a:r>
              <a:rPr lang="en-US" sz="1200" dirty="0" err="1"/>
              <a:t>Imaris</a:t>
            </a:r>
            <a:r>
              <a:rPr lang="en-US" sz="1200" dirty="0"/>
              <a:t> and Fiji were used to process the images and count the total number of cells, the number of principal cells, and the number of intercalated cells. (A) Unedited samples are shown in the first column. Prior to analysis, all samples were prepped in </a:t>
            </a:r>
            <a:r>
              <a:rPr lang="en-US" sz="1200" dirty="0" err="1"/>
              <a:t>Imaris</a:t>
            </a:r>
            <a:r>
              <a:rPr lang="en-US" sz="1200" dirty="0"/>
              <a:t> by using the Fiji Edges function. On the blue channel, the spot analysis labeled the DAPI-stained nuclei in cyan. The total number of spots was taken to be the total number of cells in each sample. As shown in Supplementary Figure </a:t>
            </a:r>
            <a:r>
              <a:rPr lang="en-US" sz="1200" dirty="0" err="1"/>
              <a:t>XXXa</a:t>
            </a:r>
            <a:r>
              <a:rPr lang="en-US" sz="1200" dirty="0"/>
              <a:t>, </a:t>
            </a:r>
            <a:r>
              <a:rPr lang="en-US" sz="1200" dirty="0" err="1"/>
              <a:t>Coloc</a:t>
            </a:r>
            <a:r>
              <a:rPr lang="en-US" sz="1200" dirty="0"/>
              <a:t> analysis was used to identify the colocalization of two </a:t>
            </a:r>
            <a:r>
              <a:rPr lang="en-US" sz="1200" dirty="0" err="1"/>
              <a:t>flurochromes</a:t>
            </a:r>
            <a:r>
              <a:rPr lang="en-US" sz="1200" dirty="0"/>
              <a:t> at the same physical location. In this case, the analysis was used to identify the overlap between the DAPI nuclei labels and the AQP-2 labels. Spot analysis labeled these overlapping channels. The total number of spots was taken to be the total number of principal cells. </a:t>
            </a:r>
            <a:r>
              <a:rPr lang="en-US" sz="1200" dirty="0" err="1"/>
              <a:t>Coloc</a:t>
            </a:r>
            <a:r>
              <a:rPr lang="en-US" sz="1200" dirty="0"/>
              <a:t> analysis was also used to identify the colocalization of the DAPI nuclei labels and the H+ ATPase B1. Spot analysis labeled these overlapping channels. The total number of spots was taken to be the total number of intercalated cells. (B) The </a:t>
            </a:r>
            <a:r>
              <a:rPr lang="en-US" sz="1200" dirty="0" err="1"/>
              <a:t>colocalizaion</a:t>
            </a:r>
            <a:r>
              <a:rPr lang="en-US" sz="1200" dirty="0"/>
              <a:t> of AQP2 and the DAPI-stain is shown with and without the spot analysis. The scale bar represents 20 µm.</a:t>
            </a:r>
          </a:p>
          <a:p>
            <a:endParaRPr lang="en-GB" dirty="0"/>
          </a:p>
        </p:txBody>
      </p:sp>
      <p:sp>
        <p:nvSpPr>
          <p:cNvPr id="4" name="Slide Number Placeholder 3"/>
          <p:cNvSpPr>
            <a:spLocks noGrp="1"/>
          </p:cNvSpPr>
          <p:nvPr>
            <p:ph type="sldNum" sz="quarter" idx="5"/>
          </p:nvPr>
        </p:nvSpPr>
        <p:spPr/>
        <p:txBody>
          <a:bodyPr/>
          <a:lstStyle/>
          <a:p>
            <a:fld id="{C8A45B74-7A42-42B9-A674-62537DD9D257}" type="slidenum">
              <a:rPr lang="en-GB" smtClean="0"/>
              <a:t>1</a:t>
            </a:fld>
            <a:endParaRPr lang="en-GB"/>
          </a:p>
        </p:txBody>
      </p:sp>
    </p:spTree>
    <p:extLst>
      <p:ext uri="{BB962C8B-B14F-4D97-AF65-F5344CB8AC3E}">
        <p14:creationId xmlns:p14="http://schemas.microsoft.com/office/powerpoint/2010/main" val="2291754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2DCEC3-D800-4960-85EB-A42B665E2DDD}"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70F46-F67C-4DD6-8625-1B242497768B}" type="slidenum">
              <a:rPr lang="en-US" smtClean="0"/>
              <a:t>‹#›</a:t>
            </a:fld>
            <a:endParaRPr lang="en-US"/>
          </a:p>
        </p:txBody>
      </p:sp>
    </p:spTree>
    <p:extLst>
      <p:ext uri="{BB962C8B-B14F-4D97-AF65-F5344CB8AC3E}">
        <p14:creationId xmlns:p14="http://schemas.microsoft.com/office/powerpoint/2010/main" val="2312669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2DCEC3-D800-4960-85EB-A42B665E2DDD}"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70F46-F67C-4DD6-8625-1B242497768B}" type="slidenum">
              <a:rPr lang="en-US" smtClean="0"/>
              <a:t>‹#›</a:t>
            </a:fld>
            <a:endParaRPr lang="en-US"/>
          </a:p>
        </p:txBody>
      </p:sp>
    </p:spTree>
    <p:extLst>
      <p:ext uri="{BB962C8B-B14F-4D97-AF65-F5344CB8AC3E}">
        <p14:creationId xmlns:p14="http://schemas.microsoft.com/office/powerpoint/2010/main" val="974330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2DCEC3-D800-4960-85EB-A42B665E2DDD}"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70F46-F67C-4DD6-8625-1B242497768B}" type="slidenum">
              <a:rPr lang="en-US" smtClean="0"/>
              <a:t>‹#›</a:t>
            </a:fld>
            <a:endParaRPr lang="en-US"/>
          </a:p>
        </p:txBody>
      </p:sp>
    </p:spTree>
    <p:extLst>
      <p:ext uri="{BB962C8B-B14F-4D97-AF65-F5344CB8AC3E}">
        <p14:creationId xmlns:p14="http://schemas.microsoft.com/office/powerpoint/2010/main" val="1515009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2DCEC3-D800-4960-85EB-A42B665E2DDD}"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70F46-F67C-4DD6-8625-1B242497768B}" type="slidenum">
              <a:rPr lang="en-US" smtClean="0"/>
              <a:t>‹#›</a:t>
            </a:fld>
            <a:endParaRPr lang="en-US"/>
          </a:p>
        </p:txBody>
      </p:sp>
    </p:spTree>
    <p:extLst>
      <p:ext uri="{BB962C8B-B14F-4D97-AF65-F5344CB8AC3E}">
        <p14:creationId xmlns:p14="http://schemas.microsoft.com/office/powerpoint/2010/main" val="1017629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42DCEC3-D800-4960-85EB-A42B665E2DDD}"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70F46-F67C-4DD6-8625-1B242497768B}" type="slidenum">
              <a:rPr lang="en-US" smtClean="0"/>
              <a:t>‹#›</a:t>
            </a:fld>
            <a:endParaRPr lang="en-US"/>
          </a:p>
        </p:txBody>
      </p:sp>
    </p:spTree>
    <p:extLst>
      <p:ext uri="{BB962C8B-B14F-4D97-AF65-F5344CB8AC3E}">
        <p14:creationId xmlns:p14="http://schemas.microsoft.com/office/powerpoint/2010/main" val="3361279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2DCEC3-D800-4960-85EB-A42B665E2DDD}"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070F46-F67C-4DD6-8625-1B242497768B}" type="slidenum">
              <a:rPr lang="en-US" smtClean="0"/>
              <a:t>‹#›</a:t>
            </a:fld>
            <a:endParaRPr lang="en-US"/>
          </a:p>
        </p:txBody>
      </p:sp>
    </p:spTree>
    <p:extLst>
      <p:ext uri="{BB962C8B-B14F-4D97-AF65-F5344CB8AC3E}">
        <p14:creationId xmlns:p14="http://schemas.microsoft.com/office/powerpoint/2010/main" val="1057232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2DCEC3-D800-4960-85EB-A42B665E2DDD}" type="datetimeFigureOut">
              <a:rPr lang="en-US" smtClean="0"/>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070F46-F67C-4DD6-8625-1B242497768B}" type="slidenum">
              <a:rPr lang="en-US" smtClean="0"/>
              <a:t>‹#›</a:t>
            </a:fld>
            <a:endParaRPr lang="en-US"/>
          </a:p>
        </p:txBody>
      </p:sp>
    </p:spTree>
    <p:extLst>
      <p:ext uri="{BB962C8B-B14F-4D97-AF65-F5344CB8AC3E}">
        <p14:creationId xmlns:p14="http://schemas.microsoft.com/office/powerpoint/2010/main" val="1050094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2DCEC3-D800-4960-85EB-A42B665E2DDD}" type="datetimeFigureOut">
              <a:rPr lang="en-US" smtClean="0"/>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070F46-F67C-4DD6-8625-1B242497768B}" type="slidenum">
              <a:rPr lang="en-US" smtClean="0"/>
              <a:t>‹#›</a:t>
            </a:fld>
            <a:endParaRPr lang="en-US"/>
          </a:p>
        </p:txBody>
      </p:sp>
    </p:spTree>
    <p:extLst>
      <p:ext uri="{BB962C8B-B14F-4D97-AF65-F5344CB8AC3E}">
        <p14:creationId xmlns:p14="http://schemas.microsoft.com/office/powerpoint/2010/main" val="498461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2DCEC3-D800-4960-85EB-A42B665E2DDD}" type="datetimeFigureOut">
              <a:rPr lang="en-US" smtClean="0"/>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070F46-F67C-4DD6-8625-1B242497768B}" type="slidenum">
              <a:rPr lang="en-US" smtClean="0"/>
              <a:t>‹#›</a:t>
            </a:fld>
            <a:endParaRPr lang="en-US"/>
          </a:p>
        </p:txBody>
      </p:sp>
    </p:spTree>
    <p:extLst>
      <p:ext uri="{BB962C8B-B14F-4D97-AF65-F5344CB8AC3E}">
        <p14:creationId xmlns:p14="http://schemas.microsoft.com/office/powerpoint/2010/main" val="3835767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342DCEC3-D800-4960-85EB-A42B665E2DDD}"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070F46-F67C-4DD6-8625-1B242497768B}" type="slidenum">
              <a:rPr lang="en-US" smtClean="0"/>
              <a:t>‹#›</a:t>
            </a:fld>
            <a:endParaRPr lang="en-US"/>
          </a:p>
        </p:txBody>
      </p:sp>
    </p:spTree>
    <p:extLst>
      <p:ext uri="{BB962C8B-B14F-4D97-AF65-F5344CB8AC3E}">
        <p14:creationId xmlns:p14="http://schemas.microsoft.com/office/powerpoint/2010/main" val="3402778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342DCEC3-D800-4960-85EB-A42B665E2DDD}"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070F46-F67C-4DD6-8625-1B242497768B}" type="slidenum">
              <a:rPr lang="en-US" smtClean="0"/>
              <a:t>‹#›</a:t>
            </a:fld>
            <a:endParaRPr lang="en-US"/>
          </a:p>
        </p:txBody>
      </p:sp>
    </p:spTree>
    <p:extLst>
      <p:ext uri="{BB962C8B-B14F-4D97-AF65-F5344CB8AC3E}">
        <p14:creationId xmlns:p14="http://schemas.microsoft.com/office/powerpoint/2010/main" val="2413345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342DCEC3-D800-4960-85EB-A42B665E2DDD}" type="datetimeFigureOut">
              <a:rPr lang="en-US" smtClean="0"/>
              <a:t>12/4/2018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1F070F46-F67C-4DD6-8625-1B242497768B}" type="slidenum">
              <a:rPr lang="en-US" smtClean="0"/>
              <a:t>‹#›</a:t>
            </a:fld>
            <a:endParaRPr lang="en-US"/>
          </a:p>
        </p:txBody>
      </p:sp>
    </p:spTree>
    <p:extLst>
      <p:ext uri="{BB962C8B-B14F-4D97-AF65-F5344CB8AC3E}">
        <p14:creationId xmlns:p14="http://schemas.microsoft.com/office/powerpoint/2010/main" val="21729751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D275B81-8552-43D3-865A-F8409784EC94}"/>
              </a:ext>
            </a:extLst>
          </p:cNvPr>
          <p:cNvSpPr/>
          <p:nvPr/>
        </p:nvSpPr>
        <p:spPr>
          <a:xfrm>
            <a:off x="2984213" y="370324"/>
            <a:ext cx="3025878" cy="215192"/>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pic>
        <p:nvPicPr>
          <p:cNvPr id="5" name="Picture 4">
            <a:extLst>
              <a:ext uri="{FF2B5EF4-FFF2-40B4-BE49-F238E27FC236}">
                <a16:creationId xmlns:a16="http://schemas.microsoft.com/office/drawing/2014/main" id="{CAE24685-C76A-4F55-B7E6-CE1DE2DBF38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2843" r="31821"/>
          <a:stretch/>
        </p:blipFill>
        <p:spPr>
          <a:xfrm>
            <a:off x="5046497" y="5333410"/>
            <a:ext cx="966125" cy="2717799"/>
          </a:xfrm>
          <a:prstGeom prst="rect">
            <a:avLst/>
          </a:prstGeom>
        </p:spPr>
      </p:pic>
      <p:pic>
        <p:nvPicPr>
          <p:cNvPr id="6" name="Picture 5">
            <a:extLst>
              <a:ext uri="{FF2B5EF4-FFF2-40B4-BE49-F238E27FC236}">
                <a16:creationId xmlns:a16="http://schemas.microsoft.com/office/drawing/2014/main" id="{1DD9FF7C-5A74-4255-AFCD-9840625627D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2695" r="32250"/>
          <a:stretch/>
        </p:blipFill>
        <p:spPr>
          <a:xfrm>
            <a:off x="5066923" y="2643180"/>
            <a:ext cx="945699" cy="2690230"/>
          </a:xfrm>
          <a:prstGeom prst="rect">
            <a:avLst/>
          </a:prstGeom>
        </p:spPr>
      </p:pic>
      <p:pic>
        <p:nvPicPr>
          <p:cNvPr id="7" name="Picture 6">
            <a:extLst>
              <a:ext uri="{FF2B5EF4-FFF2-40B4-BE49-F238E27FC236}">
                <a16:creationId xmlns:a16="http://schemas.microsoft.com/office/drawing/2014/main" id="{AAF5B6B6-18AF-45AB-A68C-DFCDDF44675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38680" r="29653"/>
          <a:stretch/>
        </p:blipFill>
        <p:spPr>
          <a:xfrm>
            <a:off x="4982152" y="415756"/>
            <a:ext cx="1030559" cy="2278094"/>
          </a:xfrm>
          <a:prstGeom prst="rect">
            <a:avLst/>
          </a:prstGeom>
        </p:spPr>
      </p:pic>
      <p:pic>
        <p:nvPicPr>
          <p:cNvPr id="8" name="Picture 7">
            <a:extLst>
              <a:ext uri="{FF2B5EF4-FFF2-40B4-BE49-F238E27FC236}">
                <a16:creationId xmlns:a16="http://schemas.microsoft.com/office/drawing/2014/main" id="{5FF995EB-1F4F-4B74-B837-B41E2D93460B}"/>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28027" t="1689" r="45267"/>
          <a:stretch/>
        </p:blipFill>
        <p:spPr>
          <a:xfrm>
            <a:off x="4042221" y="5362798"/>
            <a:ext cx="1024702" cy="2688411"/>
          </a:xfrm>
          <a:prstGeom prst="rect">
            <a:avLst/>
          </a:prstGeom>
        </p:spPr>
      </p:pic>
      <p:pic>
        <p:nvPicPr>
          <p:cNvPr id="9" name="Picture 8">
            <a:extLst>
              <a:ext uri="{FF2B5EF4-FFF2-40B4-BE49-F238E27FC236}">
                <a16:creationId xmlns:a16="http://schemas.microsoft.com/office/drawing/2014/main" id="{F2F7B202-0C06-466E-B2B1-550FA3D3B4EC}"/>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659" t="711" r="44869" b="711"/>
          <a:stretch/>
        </p:blipFill>
        <p:spPr>
          <a:xfrm>
            <a:off x="4042221" y="2643179"/>
            <a:ext cx="1024702" cy="2719619"/>
          </a:xfrm>
          <a:prstGeom prst="rect">
            <a:avLst/>
          </a:prstGeom>
        </p:spPr>
      </p:pic>
      <p:pic>
        <p:nvPicPr>
          <p:cNvPr id="10" name="Picture 9">
            <a:extLst>
              <a:ext uri="{FF2B5EF4-FFF2-40B4-BE49-F238E27FC236}">
                <a16:creationId xmlns:a16="http://schemas.microsoft.com/office/drawing/2014/main" id="{11A77299-00A2-4B37-8D1A-1AF1FA5735CD}"/>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38939" t="-1285" r="28889" b="-1"/>
          <a:stretch/>
        </p:blipFill>
        <p:spPr>
          <a:xfrm>
            <a:off x="3999485" y="398166"/>
            <a:ext cx="1017893" cy="2264718"/>
          </a:xfrm>
          <a:prstGeom prst="rect">
            <a:avLst/>
          </a:prstGeom>
        </p:spPr>
      </p:pic>
      <p:pic>
        <p:nvPicPr>
          <p:cNvPr id="11" name="Picture 10">
            <a:extLst>
              <a:ext uri="{FF2B5EF4-FFF2-40B4-BE49-F238E27FC236}">
                <a16:creationId xmlns:a16="http://schemas.microsoft.com/office/drawing/2014/main" id="{26CB6DDA-EA2D-4C48-9D07-76BAF56D45EE}"/>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28724" r="44094"/>
          <a:stretch/>
        </p:blipFill>
        <p:spPr>
          <a:xfrm>
            <a:off x="2984212" y="5362798"/>
            <a:ext cx="1064819" cy="2688411"/>
          </a:xfrm>
          <a:prstGeom prst="rect">
            <a:avLst/>
          </a:prstGeom>
        </p:spPr>
      </p:pic>
      <p:pic>
        <p:nvPicPr>
          <p:cNvPr id="12" name="Picture 11">
            <a:extLst>
              <a:ext uri="{FF2B5EF4-FFF2-40B4-BE49-F238E27FC236}">
                <a16:creationId xmlns:a16="http://schemas.microsoft.com/office/drawing/2014/main" id="{0B1B493D-D5D0-40D3-BD57-57FFEA0437B3}"/>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l="29257" t="-59" r="43872" b="59"/>
          <a:stretch/>
        </p:blipFill>
        <p:spPr>
          <a:xfrm>
            <a:off x="2984212" y="2556397"/>
            <a:ext cx="1058010" cy="2806400"/>
          </a:xfrm>
          <a:prstGeom prst="rect">
            <a:avLst/>
          </a:prstGeom>
        </p:spPr>
      </p:pic>
      <p:pic>
        <p:nvPicPr>
          <p:cNvPr id="13" name="Picture 12">
            <a:extLst>
              <a:ext uri="{FF2B5EF4-FFF2-40B4-BE49-F238E27FC236}">
                <a16:creationId xmlns:a16="http://schemas.microsoft.com/office/drawing/2014/main" id="{A944B329-6972-4CCA-AB94-92C986EE2B5A}"/>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l="39171" t="-222" r="28680"/>
          <a:stretch/>
        </p:blipFill>
        <p:spPr>
          <a:xfrm>
            <a:off x="3018554" y="370319"/>
            <a:ext cx="1025310" cy="2281218"/>
          </a:xfrm>
          <a:prstGeom prst="rect">
            <a:avLst/>
          </a:prstGeom>
        </p:spPr>
      </p:pic>
      <p:pic>
        <p:nvPicPr>
          <p:cNvPr id="14" name="Picture 13">
            <a:extLst>
              <a:ext uri="{FF2B5EF4-FFF2-40B4-BE49-F238E27FC236}">
                <a16:creationId xmlns:a16="http://schemas.microsoft.com/office/drawing/2014/main" id="{9BDE96AE-D294-49E1-A641-9DBA4A85211B}"/>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l="30131" t="2922" r="39738" b="4042"/>
          <a:stretch/>
        </p:blipFill>
        <p:spPr>
          <a:xfrm>
            <a:off x="1836261" y="5447929"/>
            <a:ext cx="1180651" cy="2603280"/>
          </a:xfrm>
          <a:prstGeom prst="rect">
            <a:avLst/>
          </a:prstGeom>
        </p:spPr>
      </p:pic>
      <p:pic>
        <p:nvPicPr>
          <p:cNvPr id="15" name="Picture 14">
            <a:extLst>
              <a:ext uri="{FF2B5EF4-FFF2-40B4-BE49-F238E27FC236}">
                <a16:creationId xmlns:a16="http://schemas.microsoft.com/office/drawing/2014/main" id="{3FCD7BAD-C14C-4974-859D-0068115D4319}"/>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l="28522" t="4318" r="43978" b="4199"/>
          <a:stretch/>
        </p:blipFill>
        <p:spPr>
          <a:xfrm>
            <a:off x="1836496" y="2643179"/>
            <a:ext cx="1182949" cy="2804750"/>
          </a:xfrm>
          <a:prstGeom prst="rect">
            <a:avLst/>
          </a:prstGeom>
        </p:spPr>
      </p:pic>
      <p:pic>
        <p:nvPicPr>
          <p:cNvPr id="16" name="Picture 15">
            <a:extLst>
              <a:ext uri="{FF2B5EF4-FFF2-40B4-BE49-F238E27FC236}">
                <a16:creationId xmlns:a16="http://schemas.microsoft.com/office/drawing/2014/main" id="{19273ECB-81CF-49FF-B951-3752E4C3B729}"/>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l="27501" t="1936" r="38401" b="4895"/>
          <a:stretch/>
        </p:blipFill>
        <p:spPr>
          <a:xfrm>
            <a:off x="1836407" y="370324"/>
            <a:ext cx="1187314" cy="2320403"/>
          </a:xfrm>
          <a:prstGeom prst="rect">
            <a:avLst/>
          </a:prstGeom>
        </p:spPr>
      </p:pic>
      <p:sp>
        <p:nvSpPr>
          <p:cNvPr id="17" name="Text Box 2">
            <a:extLst>
              <a:ext uri="{FF2B5EF4-FFF2-40B4-BE49-F238E27FC236}">
                <a16:creationId xmlns:a16="http://schemas.microsoft.com/office/drawing/2014/main" id="{17452506-FB70-4995-AB3C-A9080455303E}"/>
              </a:ext>
            </a:extLst>
          </p:cNvPr>
          <p:cNvSpPr txBox="1">
            <a:spLocks noChangeArrowheads="1"/>
          </p:cNvSpPr>
          <p:nvPr/>
        </p:nvSpPr>
        <p:spPr bwMode="auto">
          <a:xfrm>
            <a:off x="3016246" y="112074"/>
            <a:ext cx="983239" cy="215745"/>
          </a:xfrm>
          <a:prstGeom prst="rect">
            <a:avLst/>
          </a:prstGeom>
          <a:noFill/>
          <a:ln w="9525">
            <a:noFill/>
            <a:miter lim="800000"/>
            <a:headEnd/>
            <a:tailEnd/>
          </a:ln>
        </p:spPr>
        <p:txBody>
          <a:bodyPr rot="0" vert="horz" wrap="square" lIns="91440" tIns="45720" rIns="91440" bIns="45720" anchor="t" anchorCtr="0">
            <a:noAutofit/>
          </a:bodyPr>
          <a:lstStyle/>
          <a:p>
            <a:pPr defTabSz="914400">
              <a:lnSpc>
                <a:spcPct val="115000"/>
              </a:lnSpc>
              <a:spcAft>
                <a:spcPts val="1000"/>
              </a:spcAft>
            </a:pPr>
            <a:r>
              <a:rPr lang="en-US" sz="1200" dirty="0">
                <a:ea typeface="Calibri"/>
                <a:cs typeface="Times New Roman"/>
              </a:rPr>
              <a:t>Edges on 3D</a:t>
            </a:r>
          </a:p>
        </p:txBody>
      </p:sp>
      <p:sp>
        <p:nvSpPr>
          <p:cNvPr id="18" name="Text Box 2">
            <a:extLst>
              <a:ext uri="{FF2B5EF4-FFF2-40B4-BE49-F238E27FC236}">
                <a16:creationId xmlns:a16="http://schemas.microsoft.com/office/drawing/2014/main" id="{BE301125-BB11-4372-8829-4FCE5F1BD036}"/>
              </a:ext>
            </a:extLst>
          </p:cNvPr>
          <p:cNvSpPr txBox="1">
            <a:spLocks noChangeArrowheads="1"/>
          </p:cNvSpPr>
          <p:nvPr/>
        </p:nvSpPr>
        <p:spPr bwMode="auto">
          <a:xfrm>
            <a:off x="3992229" y="113774"/>
            <a:ext cx="1159248" cy="309727"/>
          </a:xfrm>
          <a:prstGeom prst="rect">
            <a:avLst/>
          </a:prstGeom>
          <a:noFill/>
          <a:ln w="9525">
            <a:noFill/>
            <a:miter lim="800000"/>
            <a:headEnd/>
            <a:tailEnd/>
          </a:ln>
        </p:spPr>
        <p:txBody>
          <a:bodyPr rot="0" vert="horz" wrap="square" lIns="91440" tIns="45720" rIns="91440" bIns="45720" anchor="t" anchorCtr="0">
            <a:noAutofit/>
          </a:bodyPr>
          <a:lstStyle/>
          <a:p>
            <a:pPr defTabSz="914400">
              <a:lnSpc>
                <a:spcPct val="115000"/>
              </a:lnSpc>
              <a:spcAft>
                <a:spcPts val="1000"/>
              </a:spcAft>
            </a:pPr>
            <a:r>
              <a:rPr lang="en-US" sz="1200" dirty="0">
                <a:ea typeface="Calibri"/>
                <a:cs typeface="Times New Roman"/>
              </a:rPr>
              <a:t>Edges + Spots</a:t>
            </a:r>
          </a:p>
        </p:txBody>
      </p:sp>
      <p:sp>
        <p:nvSpPr>
          <p:cNvPr id="19" name="Text Box 2">
            <a:extLst>
              <a:ext uri="{FF2B5EF4-FFF2-40B4-BE49-F238E27FC236}">
                <a16:creationId xmlns:a16="http://schemas.microsoft.com/office/drawing/2014/main" id="{6D1085F5-BAC9-4041-93D2-2C60B97B0EE3}"/>
              </a:ext>
            </a:extLst>
          </p:cNvPr>
          <p:cNvSpPr txBox="1">
            <a:spLocks noChangeArrowheads="1"/>
          </p:cNvSpPr>
          <p:nvPr/>
        </p:nvSpPr>
        <p:spPr bwMode="auto">
          <a:xfrm>
            <a:off x="5033135" y="120926"/>
            <a:ext cx="1141957" cy="309727"/>
          </a:xfrm>
          <a:prstGeom prst="rect">
            <a:avLst/>
          </a:prstGeom>
          <a:noFill/>
          <a:ln w="9525">
            <a:noFill/>
            <a:miter lim="800000"/>
            <a:headEnd/>
            <a:tailEnd/>
          </a:ln>
        </p:spPr>
        <p:txBody>
          <a:bodyPr rot="0" vert="horz" wrap="square" lIns="91440" tIns="45720" rIns="91440" bIns="45720" anchor="t" anchorCtr="0">
            <a:noAutofit/>
          </a:bodyPr>
          <a:lstStyle/>
          <a:p>
            <a:pPr defTabSz="914400">
              <a:lnSpc>
                <a:spcPct val="115000"/>
              </a:lnSpc>
              <a:spcAft>
                <a:spcPts val="1000"/>
              </a:spcAft>
            </a:pPr>
            <a:r>
              <a:rPr lang="en-US" sz="1200" dirty="0">
                <a:ea typeface="Calibri"/>
                <a:cs typeface="Times New Roman"/>
              </a:rPr>
              <a:t>Spot Analysis</a:t>
            </a:r>
          </a:p>
        </p:txBody>
      </p:sp>
      <p:sp>
        <p:nvSpPr>
          <p:cNvPr id="20" name="Text Box 2">
            <a:extLst>
              <a:ext uri="{FF2B5EF4-FFF2-40B4-BE49-F238E27FC236}">
                <a16:creationId xmlns:a16="http://schemas.microsoft.com/office/drawing/2014/main" id="{83012BB4-F416-4433-9E20-3D949307DFAB}"/>
              </a:ext>
            </a:extLst>
          </p:cNvPr>
          <p:cNvSpPr txBox="1">
            <a:spLocks noChangeArrowheads="1"/>
          </p:cNvSpPr>
          <p:nvPr/>
        </p:nvSpPr>
        <p:spPr bwMode="auto">
          <a:xfrm rot="16200000">
            <a:off x="1260518" y="3681850"/>
            <a:ext cx="860165" cy="291614"/>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200" b="0" i="0" u="none" strike="noStrike" kern="0" cap="none" spc="0" normalizeH="0" baseline="0" noProof="0" dirty="0">
                <a:ln>
                  <a:noFill/>
                </a:ln>
                <a:effectLst/>
                <a:uLnTx/>
                <a:uFillTx/>
              </a:rPr>
              <a:t>AQP2</a:t>
            </a:r>
            <a:endParaRPr kumimoji="0" lang="en-US" sz="1200" b="0" i="0" u="none" strike="noStrike" kern="0" cap="none" spc="0" normalizeH="0" baseline="0" noProof="0" dirty="0">
              <a:ln>
                <a:noFill/>
              </a:ln>
              <a:effectLst/>
              <a:uLnTx/>
              <a:uFillTx/>
              <a:ea typeface="Calibri"/>
              <a:cs typeface="Times New Roman"/>
            </a:endParaRPr>
          </a:p>
        </p:txBody>
      </p:sp>
      <p:sp>
        <p:nvSpPr>
          <p:cNvPr id="21" name="Text Box 2">
            <a:extLst>
              <a:ext uri="{FF2B5EF4-FFF2-40B4-BE49-F238E27FC236}">
                <a16:creationId xmlns:a16="http://schemas.microsoft.com/office/drawing/2014/main" id="{6D6431BA-1DF8-4591-A370-A4C4E30A11FA}"/>
              </a:ext>
            </a:extLst>
          </p:cNvPr>
          <p:cNvSpPr txBox="1">
            <a:spLocks noChangeArrowheads="1"/>
          </p:cNvSpPr>
          <p:nvPr/>
        </p:nvSpPr>
        <p:spPr bwMode="auto">
          <a:xfrm rot="16200000">
            <a:off x="1288109" y="1010690"/>
            <a:ext cx="796611" cy="291614"/>
          </a:xfrm>
          <a:prstGeom prst="rect">
            <a:avLst/>
          </a:prstGeom>
          <a:noFill/>
          <a:ln w="9525">
            <a:noFill/>
            <a:miter lim="800000"/>
            <a:headEnd/>
            <a:tailEnd/>
          </a:ln>
        </p:spPr>
        <p:txBody>
          <a:bodyPr rot="0" vert="horz" wrap="square" lIns="91440" tIns="45720" rIns="91440" bIns="45720" anchor="t" anchorCtr="0">
            <a:noAutofit/>
          </a:bodyPr>
          <a:lstStyle/>
          <a:p>
            <a:pPr defTabSz="914400">
              <a:lnSpc>
                <a:spcPct val="115000"/>
              </a:lnSpc>
              <a:spcAft>
                <a:spcPts val="1000"/>
              </a:spcAft>
            </a:pPr>
            <a:r>
              <a:rPr lang="en-US" sz="1200" dirty="0">
                <a:ea typeface="Calibri"/>
                <a:cs typeface="Times New Roman"/>
              </a:rPr>
              <a:t>DAPI</a:t>
            </a:r>
          </a:p>
        </p:txBody>
      </p:sp>
      <p:sp>
        <p:nvSpPr>
          <p:cNvPr id="22" name="Text Box 2">
            <a:extLst>
              <a:ext uri="{FF2B5EF4-FFF2-40B4-BE49-F238E27FC236}">
                <a16:creationId xmlns:a16="http://schemas.microsoft.com/office/drawing/2014/main" id="{CF72BA0B-5B0C-4BAB-A926-379011D92D9C}"/>
              </a:ext>
            </a:extLst>
          </p:cNvPr>
          <p:cNvSpPr txBox="1">
            <a:spLocks noChangeArrowheads="1"/>
          </p:cNvSpPr>
          <p:nvPr/>
        </p:nvSpPr>
        <p:spPr bwMode="auto">
          <a:xfrm>
            <a:off x="1954923" y="113774"/>
            <a:ext cx="979745" cy="309727"/>
          </a:xfrm>
          <a:prstGeom prst="rect">
            <a:avLst/>
          </a:prstGeom>
          <a:noFill/>
          <a:ln w="9525">
            <a:noFill/>
            <a:miter lim="800000"/>
            <a:headEnd/>
            <a:tailEnd/>
          </a:ln>
        </p:spPr>
        <p:txBody>
          <a:bodyPr rot="0" vert="horz" wrap="square" lIns="91440" tIns="45720" rIns="91440" bIns="45720" anchor="t" anchorCtr="0">
            <a:noAutofit/>
          </a:bodyPr>
          <a:lstStyle/>
          <a:p>
            <a:pPr defTabSz="914400">
              <a:lnSpc>
                <a:spcPct val="115000"/>
              </a:lnSpc>
              <a:spcAft>
                <a:spcPts val="1000"/>
              </a:spcAft>
            </a:pPr>
            <a:r>
              <a:rPr lang="en-US" sz="1200" dirty="0">
                <a:ea typeface="Calibri"/>
                <a:cs typeface="Times New Roman"/>
              </a:rPr>
              <a:t>Unedited 3D</a:t>
            </a:r>
          </a:p>
        </p:txBody>
      </p:sp>
      <p:sp>
        <p:nvSpPr>
          <p:cNvPr id="23" name="Text Box 2">
            <a:extLst>
              <a:ext uri="{FF2B5EF4-FFF2-40B4-BE49-F238E27FC236}">
                <a16:creationId xmlns:a16="http://schemas.microsoft.com/office/drawing/2014/main" id="{21DDDCC9-F3DE-42E5-90FC-5B452512EA4B}"/>
              </a:ext>
            </a:extLst>
          </p:cNvPr>
          <p:cNvSpPr txBox="1">
            <a:spLocks noChangeArrowheads="1"/>
          </p:cNvSpPr>
          <p:nvPr/>
        </p:nvSpPr>
        <p:spPr bwMode="auto">
          <a:xfrm rot="16200000">
            <a:off x="1013894" y="6561195"/>
            <a:ext cx="1341481" cy="291614"/>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200" b="0" i="0" u="none" strike="noStrike" kern="0" cap="none" spc="0" normalizeH="0" baseline="0" noProof="0" dirty="0">
                <a:ln>
                  <a:noFill/>
                </a:ln>
                <a:effectLst/>
                <a:uLnTx/>
                <a:uFillTx/>
              </a:rPr>
              <a:t>H</a:t>
            </a:r>
            <a:r>
              <a:rPr kumimoji="0" lang="en-US" sz="1200" b="0" i="0" u="none" strike="noStrike" kern="0" cap="none" spc="0" normalizeH="0" baseline="30000" noProof="0" dirty="0">
                <a:ln>
                  <a:noFill/>
                </a:ln>
                <a:effectLst/>
                <a:uLnTx/>
                <a:uFillTx/>
              </a:rPr>
              <a:t>+</a:t>
            </a:r>
            <a:r>
              <a:rPr kumimoji="0" lang="en-US" sz="1200" b="0" i="0" u="none" strike="noStrike" kern="0" cap="none" spc="0" normalizeH="0" baseline="0" noProof="0" dirty="0">
                <a:ln>
                  <a:noFill/>
                </a:ln>
                <a:effectLst/>
                <a:uLnTx/>
                <a:uFillTx/>
              </a:rPr>
              <a:t>-ATPase V1-B1 </a:t>
            </a:r>
            <a:endParaRPr kumimoji="0" lang="en-US" sz="1200" b="0" i="0" u="none" strike="noStrike" kern="0" cap="none" spc="0" normalizeH="0" baseline="0" noProof="0" dirty="0">
              <a:ln>
                <a:noFill/>
              </a:ln>
              <a:effectLst/>
              <a:uLnTx/>
              <a:uFillTx/>
              <a:ea typeface="Calibri"/>
              <a:cs typeface="Times New Roman"/>
            </a:endParaRPr>
          </a:p>
        </p:txBody>
      </p:sp>
      <p:grpSp>
        <p:nvGrpSpPr>
          <p:cNvPr id="24" name="Group 23">
            <a:extLst>
              <a:ext uri="{FF2B5EF4-FFF2-40B4-BE49-F238E27FC236}">
                <a16:creationId xmlns:a16="http://schemas.microsoft.com/office/drawing/2014/main" id="{298BFA00-94FD-40CB-8B8C-594D086CFBB0}"/>
              </a:ext>
            </a:extLst>
          </p:cNvPr>
          <p:cNvGrpSpPr/>
          <p:nvPr/>
        </p:nvGrpSpPr>
        <p:grpSpPr>
          <a:xfrm>
            <a:off x="2038513" y="2474210"/>
            <a:ext cx="201287" cy="109925"/>
            <a:chOff x="3815632" y="3174511"/>
            <a:chExt cx="301752" cy="100028"/>
          </a:xfrm>
        </p:grpSpPr>
        <p:cxnSp>
          <p:nvCxnSpPr>
            <p:cNvPr id="25" name="Straight Connector 24">
              <a:extLst>
                <a:ext uri="{FF2B5EF4-FFF2-40B4-BE49-F238E27FC236}">
                  <a16:creationId xmlns:a16="http://schemas.microsoft.com/office/drawing/2014/main" id="{821B1B31-5DA2-4254-9EAA-817AB4233133}"/>
                </a:ext>
              </a:extLst>
            </p:cNvPr>
            <p:cNvCxnSpPr/>
            <p:nvPr/>
          </p:nvCxnSpPr>
          <p:spPr>
            <a:xfrm>
              <a:off x="3815632" y="3224526"/>
              <a:ext cx="301752" cy="0"/>
            </a:xfrm>
            <a:prstGeom prst="line">
              <a:avLst/>
            </a:prstGeom>
            <a:noFill/>
            <a:ln w="19050" cap="flat" cmpd="sng" algn="ctr">
              <a:solidFill>
                <a:sysClr val="window" lastClr="FFFFFF"/>
              </a:solidFill>
              <a:prstDash val="solid"/>
            </a:ln>
            <a:effectLst/>
          </p:spPr>
        </p:cxnSp>
        <p:cxnSp>
          <p:nvCxnSpPr>
            <p:cNvPr id="26" name="Straight Connector 25">
              <a:extLst>
                <a:ext uri="{FF2B5EF4-FFF2-40B4-BE49-F238E27FC236}">
                  <a16:creationId xmlns:a16="http://schemas.microsoft.com/office/drawing/2014/main" id="{FB300F05-F4A3-4CF5-B67A-C2106853E6BC}"/>
                </a:ext>
              </a:extLst>
            </p:cNvPr>
            <p:cNvCxnSpPr/>
            <p:nvPr/>
          </p:nvCxnSpPr>
          <p:spPr>
            <a:xfrm flipV="1">
              <a:off x="3815632" y="3174512"/>
              <a:ext cx="0" cy="100027"/>
            </a:xfrm>
            <a:prstGeom prst="line">
              <a:avLst/>
            </a:prstGeom>
            <a:noFill/>
            <a:ln w="9525" cap="flat" cmpd="sng" algn="ctr">
              <a:solidFill>
                <a:sysClr val="window" lastClr="FFFFFF"/>
              </a:solidFill>
              <a:prstDash val="solid"/>
            </a:ln>
            <a:effectLst/>
          </p:spPr>
        </p:cxnSp>
        <p:cxnSp>
          <p:nvCxnSpPr>
            <p:cNvPr id="27" name="Straight Connector 26">
              <a:extLst>
                <a:ext uri="{FF2B5EF4-FFF2-40B4-BE49-F238E27FC236}">
                  <a16:creationId xmlns:a16="http://schemas.microsoft.com/office/drawing/2014/main" id="{CAF9ACBD-EEB8-423C-94B2-D4FC43BB5D6E}"/>
                </a:ext>
              </a:extLst>
            </p:cNvPr>
            <p:cNvCxnSpPr/>
            <p:nvPr/>
          </p:nvCxnSpPr>
          <p:spPr>
            <a:xfrm flipV="1">
              <a:off x="4112103" y="3174511"/>
              <a:ext cx="0" cy="100027"/>
            </a:xfrm>
            <a:prstGeom prst="line">
              <a:avLst/>
            </a:prstGeom>
            <a:noFill/>
            <a:ln w="9525" cap="flat" cmpd="sng" algn="ctr">
              <a:solidFill>
                <a:sysClr val="window" lastClr="FFFFFF"/>
              </a:solidFill>
              <a:prstDash val="solid"/>
            </a:ln>
            <a:effectLst/>
          </p:spPr>
        </p:cxnSp>
      </p:grpSp>
      <p:grpSp>
        <p:nvGrpSpPr>
          <p:cNvPr id="28" name="Group 27">
            <a:extLst>
              <a:ext uri="{FF2B5EF4-FFF2-40B4-BE49-F238E27FC236}">
                <a16:creationId xmlns:a16="http://schemas.microsoft.com/office/drawing/2014/main" id="{31627600-B365-4226-94BB-DFC496FF827F}"/>
              </a:ext>
            </a:extLst>
          </p:cNvPr>
          <p:cNvGrpSpPr/>
          <p:nvPr/>
        </p:nvGrpSpPr>
        <p:grpSpPr>
          <a:xfrm>
            <a:off x="2984212" y="2471266"/>
            <a:ext cx="201287" cy="109925"/>
            <a:chOff x="3815632" y="3174511"/>
            <a:chExt cx="301752" cy="100028"/>
          </a:xfrm>
        </p:grpSpPr>
        <p:cxnSp>
          <p:nvCxnSpPr>
            <p:cNvPr id="29" name="Straight Connector 28">
              <a:extLst>
                <a:ext uri="{FF2B5EF4-FFF2-40B4-BE49-F238E27FC236}">
                  <a16:creationId xmlns:a16="http://schemas.microsoft.com/office/drawing/2014/main" id="{4E461470-BFA4-43F2-B993-ECA8F927BCDF}"/>
                </a:ext>
              </a:extLst>
            </p:cNvPr>
            <p:cNvCxnSpPr/>
            <p:nvPr/>
          </p:nvCxnSpPr>
          <p:spPr>
            <a:xfrm>
              <a:off x="3815632" y="3224526"/>
              <a:ext cx="301752" cy="0"/>
            </a:xfrm>
            <a:prstGeom prst="line">
              <a:avLst/>
            </a:prstGeom>
            <a:noFill/>
            <a:ln w="19050" cap="flat" cmpd="sng" algn="ctr">
              <a:solidFill>
                <a:sysClr val="window" lastClr="FFFFFF"/>
              </a:solidFill>
              <a:prstDash val="solid"/>
            </a:ln>
            <a:effectLst/>
          </p:spPr>
        </p:cxnSp>
        <p:cxnSp>
          <p:nvCxnSpPr>
            <p:cNvPr id="30" name="Straight Connector 29">
              <a:extLst>
                <a:ext uri="{FF2B5EF4-FFF2-40B4-BE49-F238E27FC236}">
                  <a16:creationId xmlns:a16="http://schemas.microsoft.com/office/drawing/2014/main" id="{18A4FD92-AECB-4249-ACBD-74D5F1F72229}"/>
                </a:ext>
              </a:extLst>
            </p:cNvPr>
            <p:cNvCxnSpPr/>
            <p:nvPr/>
          </p:nvCxnSpPr>
          <p:spPr>
            <a:xfrm flipV="1">
              <a:off x="3815632" y="3174512"/>
              <a:ext cx="0" cy="100027"/>
            </a:xfrm>
            <a:prstGeom prst="line">
              <a:avLst/>
            </a:prstGeom>
            <a:noFill/>
            <a:ln w="9525" cap="flat" cmpd="sng" algn="ctr">
              <a:solidFill>
                <a:sysClr val="window" lastClr="FFFFFF"/>
              </a:solidFill>
              <a:prstDash val="solid"/>
            </a:ln>
            <a:effectLst/>
          </p:spPr>
        </p:cxnSp>
        <p:cxnSp>
          <p:nvCxnSpPr>
            <p:cNvPr id="31" name="Straight Connector 30">
              <a:extLst>
                <a:ext uri="{FF2B5EF4-FFF2-40B4-BE49-F238E27FC236}">
                  <a16:creationId xmlns:a16="http://schemas.microsoft.com/office/drawing/2014/main" id="{EBC06912-E844-4276-AB23-A5F0E1E256F1}"/>
                </a:ext>
              </a:extLst>
            </p:cNvPr>
            <p:cNvCxnSpPr/>
            <p:nvPr/>
          </p:nvCxnSpPr>
          <p:spPr>
            <a:xfrm flipV="1">
              <a:off x="4112103" y="3174511"/>
              <a:ext cx="0" cy="100027"/>
            </a:xfrm>
            <a:prstGeom prst="line">
              <a:avLst/>
            </a:prstGeom>
            <a:noFill/>
            <a:ln w="9525" cap="flat" cmpd="sng" algn="ctr">
              <a:solidFill>
                <a:sysClr val="window" lastClr="FFFFFF"/>
              </a:solidFill>
              <a:prstDash val="solid"/>
            </a:ln>
            <a:effectLst/>
          </p:spPr>
        </p:cxnSp>
      </p:grpSp>
      <p:grpSp>
        <p:nvGrpSpPr>
          <p:cNvPr id="32" name="Group 31">
            <a:extLst>
              <a:ext uri="{FF2B5EF4-FFF2-40B4-BE49-F238E27FC236}">
                <a16:creationId xmlns:a16="http://schemas.microsoft.com/office/drawing/2014/main" id="{3DB0B608-DADA-40C2-8DD5-AB9E2EFF55E2}"/>
              </a:ext>
            </a:extLst>
          </p:cNvPr>
          <p:cNvGrpSpPr/>
          <p:nvPr/>
        </p:nvGrpSpPr>
        <p:grpSpPr>
          <a:xfrm>
            <a:off x="4049030" y="2471266"/>
            <a:ext cx="201287" cy="109925"/>
            <a:chOff x="3815632" y="3174511"/>
            <a:chExt cx="301752" cy="100028"/>
          </a:xfrm>
        </p:grpSpPr>
        <p:cxnSp>
          <p:nvCxnSpPr>
            <p:cNvPr id="33" name="Straight Connector 32">
              <a:extLst>
                <a:ext uri="{FF2B5EF4-FFF2-40B4-BE49-F238E27FC236}">
                  <a16:creationId xmlns:a16="http://schemas.microsoft.com/office/drawing/2014/main" id="{A065B288-1789-4DC4-9C5C-94FDEBF1E0D4}"/>
                </a:ext>
              </a:extLst>
            </p:cNvPr>
            <p:cNvCxnSpPr/>
            <p:nvPr/>
          </p:nvCxnSpPr>
          <p:spPr>
            <a:xfrm>
              <a:off x="3815632" y="3224526"/>
              <a:ext cx="301752" cy="0"/>
            </a:xfrm>
            <a:prstGeom prst="line">
              <a:avLst/>
            </a:prstGeom>
            <a:noFill/>
            <a:ln w="19050" cap="flat" cmpd="sng" algn="ctr">
              <a:solidFill>
                <a:sysClr val="window" lastClr="FFFFFF"/>
              </a:solidFill>
              <a:prstDash val="solid"/>
            </a:ln>
            <a:effectLst/>
          </p:spPr>
        </p:cxnSp>
        <p:cxnSp>
          <p:nvCxnSpPr>
            <p:cNvPr id="34" name="Straight Connector 33">
              <a:extLst>
                <a:ext uri="{FF2B5EF4-FFF2-40B4-BE49-F238E27FC236}">
                  <a16:creationId xmlns:a16="http://schemas.microsoft.com/office/drawing/2014/main" id="{C1B61727-3ACD-4B6E-AA39-EC24E8485588}"/>
                </a:ext>
              </a:extLst>
            </p:cNvPr>
            <p:cNvCxnSpPr/>
            <p:nvPr/>
          </p:nvCxnSpPr>
          <p:spPr>
            <a:xfrm flipV="1">
              <a:off x="3815632" y="3174512"/>
              <a:ext cx="0" cy="100027"/>
            </a:xfrm>
            <a:prstGeom prst="line">
              <a:avLst/>
            </a:prstGeom>
            <a:noFill/>
            <a:ln w="9525" cap="flat" cmpd="sng" algn="ctr">
              <a:solidFill>
                <a:sysClr val="window" lastClr="FFFFFF"/>
              </a:solidFill>
              <a:prstDash val="solid"/>
            </a:ln>
            <a:effectLst/>
          </p:spPr>
        </p:cxnSp>
        <p:cxnSp>
          <p:nvCxnSpPr>
            <p:cNvPr id="35" name="Straight Connector 34">
              <a:extLst>
                <a:ext uri="{FF2B5EF4-FFF2-40B4-BE49-F238E27FC236}">
                  <a16:creationId xmlns:a16="http://schemas.microsoft.com/office/drawing/2014/main" id="{207DCC99-5E50-414B-AFC2-292794FA0602}"/>
                </a:ext>
              </a:extLst>
            </p:cNvPr>
            <p:cNvCxnSpPr/>
            <p:nvPr/>
          </p:nvCxnSpPr>
          <p:spPr>
            <a:xfrm flipV="1">
              <a:off x="4112103" y="3174511"/>
              <a:ext cx="0" cy="100027"/>
            </a:xfrm>
            <a:prstGeom prst="line">
              <a:avLst/>
            </a:prstGeom>
            <a:noFill/>
            <a:ln w="9525" cap="flat" cmpd="sng" algn="ctr">
              <a:solidFill>
                <a:sysClr val="window" lastClr="FFFFFF"/>
              </a:solidFill>
              <a:prstDash val="solid"/>
            </a:ln>
            <a:effectLst/>
          </p:spPr>
        </p:cxnSp>
      </p:grpSp>
      <p:grpSp>
        <p:nvGrpSpPr>
          <p:cNvPr id="36" name="Group 35">
            <a:extLst>
              <a:ext uri="{FF2B5EF4-FFF2-40B4-BE49-F238E27FC236}">
                <a16:creationId xmlns:a16="http://schemas.microsoft.com/office/drawing/2014/main" id="{09059C45-5FC3-4A56-BC33-4084344D37CD}"/>
              </a:ext>
            </a:extLst>
          </p:cNvPr>
          <p:cNvGrpSpPr/>
          <p:nvPr/>
        </p:nvGrpSpPr>
        <p:grpSpPr>
          <a:xfrm>
            <a:off x="5169647" y="2469128"/>
            <a:ext cx="201287" cy="109925"/>
            <a:chOff x="3815632" y="3174511"/>
            <a:chExt cx="301752" cy="100028"/>
          </a:xfrm>
        </p:grpSpPr>
        <p:cxnSp>
          <p:nvCxnSpPr>
            <p:cNvPr id="37" name="Straight Connector 36">
              <a:extLst>
                <a:ext uri="{FF2B5EF4-FFF2-40B4-BE49-F238E27FC236}">
                  <a16:creationId xmlns:a16="http://schemas.microsoft.com/office/drawing/2014/main" id="{8757384B-46EC-4439-989F-F971C369FF8E}"/>
                </a:ext>
              </a:extLst>
            </p:cNvPr>
            <p:cNvCxnSpPr/>
            <p:nvPr/>
          </p:nvCxnSpPr>
          <p:spPr>
            <a:xfrm>
              <a:off x="3815632" y="3224526"/>
              <a:ext cx="301752" cy="0"/>
            </a:xfrm>
            <a:prstGeom prst="line">
              <a:avLst/>
            </a:prstGeom>
            <a:noFill/>
            <a:ln w="19050" cap="flat" cmpd="sng" algn="ctr">
              <a:solidFill>
                <a:sysClr val="window" lastClr="FFFFFF"/>
              </a:solidFill>
              <a:prstDash val="solid"/>
            </a:ln>
            <a:effectLst/>
          </p:spPr>
        </p:cxnSp>
        <p:cxnSp>
          <p:nvCxnSpPr>
            <p:cNvPr id="38" name="Straight Connector 37">
              <a:extLst>
                <a:ext uri="{FF2B5EF4-FFF2-40B4-BE49-F238E27FC236}">
                  <a16:creationId xmlns:a16="http://schemas.microsoft.com/office/drawing/2014/main" id="{EF34E191-1A7A-4F41-B0C9-7B47E4E12686}"/>
                </a:ext>
              </a:extLst>
            </p:cNvPr>
            <p:cNvCxnSpPr/>
            <p:nvPr/>
          </p:nvCxnSpPr>
          <p:spPr>
            <a:xfrm flipV="1">
              <a:off x="3815632" y="3174512"/>
              <a:ext cx="0" cy="100027"/>
            </a:xfrm>
            <a:prstGeom prst="line">
              <a:avLst/>
            </a:prstGeom>
            <a:noFill/>
            <a:ln w="9525" cap="flat" cmpd="sng" algn="ctr">
              <a:solidFill>
                <a:sysClr val="window" lastClr="FFFFFF"/>
              </a:solidFill>
              <a:prstDash val="solid"/>
            </a:ln>
            <a:effectLst/>
          </p:spPr>
        </p:cxnSp>
        <p:cxnSp>
          <p:nvCxnSpPr>
            <p:cNvPr id="39" name="Straight Connector 38">
              <a:extLst>
                <a:ext uri="{FF2B5EF4-FFF2-40B4-BE49-F238E27FC236}">
                  <a16:creationId xmlns:a16="http://schemas.microsoft.com/office/drawing/2014/main" id="{E6F4856F-64C1-4A85-9928-29BFC63BB7D7}"/>
                </a:ext>
              </a:extLst>
            </p:cNvPr>
            <p:cNvCxnSpPr/>
            <p:nvPr/>
          </p:nvCxnSpPr>
          <p:spPr>
            <a:xfrm flipV="1">
              <a:off x="4112103" y="3174511"/>
              <a:ext cx="0" cy="100027"/>
            </a:xfrm>
            <a:prstGeom prst="line">
              <a:avLst/>
            </a:prstGeom>
            <a:noFill/>
            <a:ln w="9525" cap="flat" cmpd="sng" algn="ctr">
              <a:solidFill>
                <a:sysClr val="window" lastClr="FFFFFF"/>
              </a:solidFill>
              <a:prstDash val="solid"/>
            </a:ln>
            <a:effectLst/>
          </p:spPr>
        </p:cxnSp>
      </p:grpSp>
      <p:grpSp>
        <p:nvGrpSpPr>
          <p:cNvPr id="40" name="Group 39">
            <a:extLst>
              <a:ext uri="{FF2B5EF4-FFF2-40B4-BE49-F238E27FC236}">
                <a16:creationId xmlns:a16="http://schemas.microsoft.com/office/drawing/2014/main" id="{8C80584E-62F7-4E52-81D5-789197632143}"/>
              </a:ext>
            </a:extLst>
          </p:cNvPr>
          <p:cNvGrpSpPr/>
          <p:nvPr/>
        </p:nvGrpSpPr>
        <p:grpSpPr>
          <a:xfrm>
            <a:off x="2034991" y="5074295"/>
            <a:ext cx="201287" cy="109925"/>
            <a:chOff x="3815632" y="3174511"/>
            <a:chExt cx="301752" cy="100028"/>
          </a:xfrm>
        </p:grpSpPr>
        <p:cxnSp>
          <p:nvCxnSpPr>
            <p:cNvPr id="41" name="Straight Connector 40">
              <a:extLst>
                <a:ext uri="{FF2B5EF4-FFF2-40B4-BE49-F238E27FC236}">
                  <a16:creationId xmlns:a16="http://schemas.microsoft.com/office/drawing/2014/main" id="{2F55B645-DF98-45D6-9C9B-71A2DCC6C435}"/>
                </a:ext>
              </a:extLst>
            </p:cNvPr>
            <p:cNvCxnSpPr/>
            <p:nvPr/>
          </p:nvCxnSpPr>
          <p:spPr>
            <a:xfrm>
              <a:off x="3815632" y="3224526"/>
              <a:ext cx="301752" cy="0"/>
            </a:xfrm>
            <a:prstGeom prst="line">
              <a:avLst/>
            </a:prstGeom>
            <a:noFill/>
            <a:ln w="19050" cap="flat" cmpd="sng" algn="ctr">
              <a:solidFill>
                <a:sysClr val="window" lastClr="FFFFFF"/>
              </a:solidFill>
              <a:prstDash val="solid"/>
            </a:ln>
            <a:effectLst/>
          </p:spPr>
        </p:cxnSp>
        <p:cxnSp>
          <p:nvCxnSpPr>
            <p:cNvPr id="42" name="Straight Connector 41">
              <a:extLst>
                <a:ext uri="{FF2B5EF4-FFF2-40B4-BE49-F238E27FC236}">
                  <a16:creationId xmlns:a16="http://schemas.microsoft.com/office/drawing/2014/main" id="{377D90C4-F03B-4423-AD4A-EEA72996264B}"/>
                </a:ext>
              </a:extLst>
            </p:cNvPr>
            <p:cNvCxnSpPr/>
            <p:nvPr/>
          </p:nvCxnSpPr>
          <p:spPr>
            <a:xfrm flipV="1">
              <a:off x="3815632" y="3174512"/>
              <a:ext cx="0" cy="100027"/>
            </a:xfrm>
            <a:prstGeom prst="line">
              <a:avLst/>
            </a:prstGeom>
            <a:noFill/>
            <a:ln w="9525" cap="flat" cmpd="sng" algn="ctr">
              <a:solidFill>
                <a:sysClr val="window" lastClr="FFFFFF"/>
              </a:solidFill>
              <a:prstDash val="solid"/>
            </a:ln>
            <a:effectLst/>
          </p:spPr>
        </p:cxnSp>
        <p:cxnSp>
          <p:nvCxnSpPr>
            <p:cNvPr id="43" name="Straight Connector 42">
              <a:extLst>
                <a:ext uri="{FF2B5EF4-FFF2-40B4-BE49-F238E27FC236}">
                  <a16:creationId xmlns:a16="http://schemas.microsoft.com/office/drawing/2014/main" id="{03E0640E-71E3-4AE4-AEE8-D5C9C935AEC0}"/>
                </a:ext>
              </a:extLst>
            </p:cNvPr>
            <p:cNvCxnSpPr/>
            <p:nvPr/>
          </p:nvCxnSpPr>
          <p:spPr>
            <a:xfrm flipV="1">
              <a:off x="4112103" y="3174511"/>
              <a:ext cx="0" cy="100027"/>
            </a:xfrm>
            <a:prstGeom prst="line">
              <a:avLst/>
            </a:prstGeom>
            <a:noFill/>
            <a:ln w="9525" cap="flat" cmpd="sng" algn="ctr">
              <a:solidFill>
                <a:sysClr val="window" lastClr="FFFFFF"/>
              </a:solidFill>
              <a:prstDash val="solid"/>
            </a:ln>
            <a:effectLst/>
          </p:spPr>
        </p:cxnSp>
      </p:grpSp>
      <p:grpSp>
        <p:nvGrpSpPr>
          <p:cNvPr id="44" name="Group 43">
            <a:extLst>
              <a:ext uri="{FF2B5EF4-FFF2-40B4-BE49-F238E27FC236}">
                <a16:creationId xmlns:a16="http://schemas.microsoft.com/office/drawing/2014/main" id="{CA52DC7D-62EF-4B6F-8EE2-45814806D8EB}"/>
              </a:ext>
            </a:extLst>
          </p:cNvPr>
          <p:cNvGrpSpPr/>
          <p:nvPr/>
        </p:nvGrpSpPr>
        <p:grpSpPr>
          <a:xfrm>
            <a:off x="2980689" y="5071351"/>
            <a:ext cx="201287" cy="109925"/>
            <a:chOff x="3815632" y="3174511"/>
            <a:chExt cx="301752" cy="100028"/>
          </a:xfrm>
        </p:grpSpPr>
        <p:cxnSp>
          <p:nvCxnSpPr>
            <p:cNvPr id="45" name="Straight Connector 44">
              <a:extLst>
                <a:ext uri="{FF2B5EF4-FFF2-40B4-BE49-F238E27FC236}">
                  <a16:creationId xmlns:a16="http://schemas.microsoft.com/office/drawing/2014/main" id="{7D7B2D0C-4BD5-4365-A932-35F6C109B4E0}"/>
                </a:ext>
              </a:extLst>
            </p:cNvPr>
            <p:cNvCxnSpPr/>
            <p:nvPr/>
          </p:nvCxnSpPr>
          <p:spPr>
            <a:xfrm>
              <a:off x="3815632" y="3224526"/>
              <a:ext cx="301752" cy="0"/>
            </a:xfrm>
            <a:prstGeom prst="line">
              <a:avLst/>
            </a:prstGeom>
            <a:noFill/>
            <a:ln w="19050" cap="flat" cmpd="sng" algn="ctr">
              <a:solidFill>
                <a:sysClr val="window" lastClr="FFFFFF"/>
              </a:solidFill>
              <a:prstDash val="solid"/>
            </a:ln>
            <a:effectLst/>
          </p:spPr>
        </p:cxnSp>
        <p:cxnSp>
          <p:nvCxnSpPr>
            <p:cNvPr id="46" name="Straight Connector 45">
              <a:extLst>
                <a:ext uri="{FF2B5EF4-FFF2-40B4-BE49-F238E27FC236}">
                  <a16:creationId xmlns:a16="http://schemas.microsoft.com/office/drawing/2014/main" id="{C514FA64-8797-4CD6-AE56-13CCE33E4299}"/>
                </a:ext>
              </a:extLst>
            </p:cNvPr>
            <p:cNvCxnSpPr/>
            <p:nvPr/>
          </p:nvCxnSpPr>
          <p:spPr>
            <a:xfrm flipV="1">
              <a:off x="3815632" y="3174512"/>
              <a:ext cx="0" cy="100027"/>
            </a:xfrm>
            <a:prstGeom prst="line">
              <a:avLst/>
            </a:prstGeom>
            <a:noFill/>
            <a:ln w="9525" cap="flat" cmpd="sng" algn="ctr">
              <a:solidFill>
                <a:sysClr val="window" lastClr="FFFFFF"/>
              </a:solidFill>
              <a:prstDash val="solid"/>
            </a:ln>
            <a:effectLst/>
          </p:spPr>
        </p:cxnSp>
        <p:cxnSp>
          <p:nvCxnSpPr>
            <p:cNvPr id="47" name="Straight Connector 46">
              <a:extLst>
                <a:ext uri="{FF2B5EF4-FFF2-40B4-BE49-F238E27FC236}">
                  <a16:creationId xmlns:a16="http://schemas.microsoft.com/office/drawing/2014/main" id="{2C34D2B9-D1E6-4F17-A910-A2A4686EF118}"/>
                </a:ext>
              </a:extLst>
            </p:cNvPr>
            <p:cNvCxnSpPr/>
            <p:nvPr/>
          </p:nvCxnSpPr>
          <p:spPr>
            <a:xfrm flipV="1">
              <a:off x="4112103" y="3174511"/>
              <a:ext cx="0" cy="100027"/>
            </a:xfrm>
            <a:prstGeom prst="line">
              <a:avLst/>
            </a:prstGeom>
            <a:noFill/>
            <a:ln w="9525" cap="flat" cmpd="sng" algn="ctr">
              <a:solidFill>
                <a:sysClr val="window" lastClr="FFFFFF"/>
              </a:solidFill>
              <a:prstDash val="solid"/>
            </a:ln>
            <a:effectLst/>
          </p:spPr>
        </p:cxnSp>
      </p:grpSp>
      <p:grpSp>
        <p:nvGrpSpPr>
          <p:cNvPr id="48" name="Group 47">
            <a:extLst>
              <a:ext uri="{FF2B5EF4-FFF2-40B4-BE49-F238E27FC236}">
                <a16:creationId xmlns:a16="http://schemas.microsoft.com/office/drawing/2014/main" id="{18D50255-EF70-43C0-B19F-2DD7E325DFF6}"/>
              </a:ext>
            </a:extLst>
          </p:cNvPr>
          <p:cNvGrpSpPr/>
          <p:nvPr/>
        </p:nvGrpSpPr>
        <p:grpSpPr>
          <a:xfrm>
            <a:off x="4045508" y="5071351"/>
            <a:ext cx="201287" cy="109925"/>
            <a:chOff x="3815632" y="3174511"/>
            <a:chExt cx="301752" cy="100028"/>
          </a:xfrm>
        </p:grpSpPr>
        <p:cxnSp>
          <p:nvCxnSpPr>
            <p:cNvPr id="49" name="Straight Connector 48">
              <a:extLst>
                <a:ext uri="{FF2B5EF4-FFF2-40B4-BE49-F238E27FC236}">
                  <a16:creationId xmlns:a16="http://schemas.microsoft.com/office/drawing/2014/main" id="{7F549180-3970-4E61-B583-BE0683443D38}"/>
                </a:ext>
              </a:extLst>
            </p:cNvPr>
            <p:cNvCxnSpPr/>
            <p:nvPr/>
          </p:nvCxnSpPr>
          <p:spPr>
            <a:xfrm>
              <a:off x="3815632" y="3224526"/>
              <a:ext cx="301752" cy="0"/>
            </a:xfrm>
            <a:prstGeom prst="line">
              <a:avLst/>
            </a:prstGeom>
            <a:noFill/>
            <a:ln w="19050" cap="flat" cmpd="sng" algn="ctr">
              <a:solidFill>
                <a:sysClr val="window" lastClr="FFFFFF"/>
              </a:solidFill>
              <a:prstDash val="solid"/>
            </a:ln>
            <a:effectLst/>
          </p:spPr>
        </p:cxnSp>
        <p:cxnSp>
          <p:nvCxnSpPr>
            <p:cNvPr id="50" name="Straight Connector 49">
              <a:extLst>
                <a:ext uri="{FF2B5EF4-FFF2-40B4-BE49-F238E27FC236}">
                  <a16:creationId xmlns:a16="http://schemas.microsoft.com/office/drawing/2014/main" id="{545E1C4A-0930-44AA-8633-808DE6BEA8E0}"/>
                </a:ext>
              </a:extLst>
            </p:cNvPr>
            <p:cNvCxnSpPr/>
            <p:nvPr/>
          </p:nvCxnSpPr>
          <p:spPr>
            <a:xfrm flipV="1">
              <a:off x="3815632" y="3174512"/>
              <a:ext cx="0" cy="100027"/>
            </a:xfrm>
            <a:prstGeom prst="line">
              <a:avLst/>
            </a:prstGeom>
            <a:noFill/>
            <a:ln w="9525" cap="flat" cmpd="sng" algn="ctr">
              <a:solidFill>
                <a:sysClr val="window" lastClr="FFFFFF"/>
              </a:solidFill>
              <a:prstDash val="solid"/>
            </a:ln>
            <a:effectLst/>
          </p:spPr>
        </p:cxnSp>
        <p:cxnSp>
          <p:nvCxnSpPr>
            <p:cNvPr id="51" name="Straight Connector 50">
              <a:extLst>
                <a:ext uri="{FF2B5EF4-FFF2-40B4-BE49-F238E27FC236}">
                  <a16:creationId xmlns:a16="http://schemas.microsoft.com/office/drawing/2014/main" id="{A730A04E-700B-4BBE-912D-0D5A5332BDD0}"/>
                </a:ext>
              </a:extLst>
            </p:cNvPr>
            <p:cNvCxnSpPr/>
            <p:nvPr/>
          </p:nvCxnSpPr>
          <p:spPr>
            <a:xfrm flipV="1">
              <a:off x="4112103" y="3174511"/>
              <a:ext cx="0" cy="100027"/>
            </a:xfrm>
            <a:prstGeom prst="line">
              <a:avLst/>
            </a:prstGeom>
            <a:noFill/>
            <a:ln w="9525" cap="flat" cmpd="sng" algn="ctr">
              <a:solidFill>
                <a:sysClr val="window" lastClr="FFFFFF"/>
              </a:solidFill>
              <a:prstDash val="solid"/>
            </a:ln>
            <a:effectLst/>
          </p:spPr>
        </p:cxnSp>
      </p:grpSp>
      <p:grpSp>
        <p:nvGrpSpPr>
          <p:cNvPr id="52" name="Group 51">
            <a:extLst>
              <a:ext uri="{FF2B5EF4-FFF2-40B4-BE49-F238E27FC236}">
                <a16:creationId xmlns:a16="http://schemas.microsoft.com/office/drawing/2014/main" id="{7704874D-E4EA-448A-A89C-35E515E12FAF}"/>
              </a:ext>
            </a:extLst>
          </p:cNvPr>
          <p:cNvGrpSpPr/>
          <p:nvPr/>
        </p:nvGrpSpPr>
        <p:grpSpPr>
          <a:xfrm>
            <a:off x="5166125" y="5069214"/>
            <a:ext cx="201287" cy="109925"/>
            <a:chOff x="3815632" y="3174511"/>
            <a:chExt cx="301752" cy="100028"/>
          </a:xfrm>
        </p:grpSpPr>
        <p:cxnSp>
          <p:nvCxnSpPr>
            <p:cNvPr id="53" name="Straight Connector 52">
              <a:extLst>
                <a:ext uri="{FF2B5EF4-FFF2-40B4-BE49-F238E27FC236}">
                  <a16:creationId xmlns:a16="http://schemas.microsoft.com/office/drawing/2014/main" id="{BCDA4E17-19A0-46D3-89CE-714646DA3841}"/>
                </a:ext>
              </a:extLst>
            </p:cNvPr>
            <p:cNvCxnSpPr/>
            <p:nvPr/>
          </p:nvCxnSpPr>
          <p:spPr>
            <a:xfrm>
              <a:off x="3815632" y="3224526"/>
              <a:ext cx="301752" cy="0"/>
            </a:xfrm>
            <a:prstGeom prst="line">
              <a:avLst/>
            </a:prstGeom>
            <a:noFill/>
            <a:ln w="19050" cap="flat" cmpd="sng" algn="ctr">
              <a:solidFill>
                <a:sysClr val="window" lastClr="FFFFFF"/>
              </a:solidFill>
              <a:prstDash val="solid"/>
            </a:ln>
            <a:effectLst/>
          </p:spPr>
        </p:cxnSp>
        <p:cxnSp>
          <p:nvCxnSpPr>
            <p:cNvPr id="54" name="Straight Connector 53">
              <a:extLst>
                <a:ext uri="{FF2B5EF4-FFF2-40B4-BE49-F238E27FC236}">
                  <a16:creationId xmlns:a16="http://schemas.microsoft.com/office/drawing/2014/main" id="{46AE871A-B2C2-4F38-84C8-11FE057B14F5}"/>
                </a:ext>
              </a:extLst>
            </p:cNvPr>
            <p:cNvCxnSpPr/>
            <p:nvPr/>
          </p:nvCxnSpPr>
          <p:spPr>
            <a:xfrm flipV="1">
              <a:off x="3815632" y="3174512"/>
              <a:ext cx="0" cy="100027"/>
            </a:xfrm>
            <a:prstGeom prst="line">
              <a:avLst/>
            </a:prstGeom>
            <a:noFill/>
            <a:ln w="9525" cap="flat" cmpd="sng" algn="ctr">
              <a:solidFill>
                <a:sysClr val="window" lastClr="FFFFFF"/>
              </a:solidFill>
              <a:prstDash val="solid"/>
            </a:ln>
            <a:effectLst/>
          </p:spPr>
        </p:cxnSp>
        <p:cxnSp>
          <p:nvCxnSpPr>
            <p:cNvPr id="55" name="Straight Connector 54">
              <a:extLst>
                <a:ext uri="{FF2B5EF4-FFF2-40B4-BE49-F238E27FC236}">
                  <a16:creationId xmlns:a16="http://schemas.microsoft.com/office/drawing/2014/main" id="{C74EF841-D640-4D90-B400-D7C4B55DD5E1}"/>
                </a:ext>
              </a:extLst>
            </p:cNvPr>
            <p:cNvCxnSpPr/>
            <p:nvPr/>
          </p:nvCxnSpPr>
          <p:spPr>
            <a:xfrm flipV="1">
              <a:off x="4112103" y="3174511"/>
              <a:ext cx="0" cy="100027"/>
            </a:xfrm>
            <a:prstGeom prst="line">
              <a:avLst/>
            </a:prstGeom>
            <a:noFill/>
            <a:ln w="9525" cap="flat" cmpd="sng" algn="ctr">
              <a:solidFill>
                <a:sysClr val="window" lastClr="FFFFFF"/>
              </a:solidFill>
              <a:prstDash val="solid"/>
            </a:ln>
            <a:effectLst/>
          </p:spPr>
        </p:cxnSp>
      </p:grpSp>
      <p:grpSp>
        <p:nvGrpSpPr>
          <p:cNvPr id="56" name="Group 55">
            <a:extLst>
              <a:ext uri="{FF2B5EF4-FFF2-40B4-BE49-F238E27FC236}">
                <a16:creationId xmlns:a16="http://schemas.microsoft.com/office/drawing/2014/main" id="{9FDBBAC0-E904-4298-A882-5604B7BE3995}"/>
              </a:ext>
            </a:extLst>
          </p:cNvPr>
          <p:cNvGrpSpPr/>
          <p:nvPr/>
        </p:nvGrpSpPr>
        <p:grpSpPr>
          <a:xfrm>
            <a:off x="2031468" y="7756346"/>
            <a:ext cx="201287" cy="109925"/>
            <a:chOff x="3815632" y="3174511"/>
            <a:chExt cx="301752" cy="100028"/>
          </a:xfrm>
        </p:grpSpPr>
        <p:cxnSp>
          <p:nvCxnSpPr>
            <p:cNvPr id="57" name="Straight Connector 56">
              <a:extLst>
                <a:ext uri="{FF2B5EF4-FFF2-40B4-BE49-F238E27FC236}">
                  <a16:creationId xmlns:a16="http://schemas.microsoft.com/office/drawing/2014/main" id="{A0224AAE-AEC1-4EB2-ACD9-03241A0C1F7E}"/>
                </a:ext>
              </a:extLst>
            </p:cNvPr>
            <p:cNvCxnSpPr/>
            <p:nvPr/>
          </p:nvCxnSpPr>
          <p:spPr>
            <a:xfrm>
              <a:off x="3815632" y="3224526"/>
              <a:ext cx="301752" cy="0"/>
            </a:xfrm>
            <a:prstGeom prst="line">
              <a:avLst/>
            </a:prstGeom>
            <a:noFill/>
            <a:ln w="19050" cap="flat" cmpd="sng" algn="ctr">
              <a:solidFill>
                <a:sysClr val="window" lastClr="FFFFFF"/>
              </a:solidFill>
              <a:prstDash val="solid"/>
            </a:ln>
            <a:effectLst/>
          </p:spPr>
        </p:cxnSp>
        <p:cxnSp>
          <p:nvCxnSpPr>
            <p:cNvPr id="58" name="Straight Connector 57">
              <a:extLst>
                <a:ext uri="{FF2B5EF4-FFF2-40B4-BE49-F238E27FC236}">
                  <a16:creationId xmlns:a16="http://schemas.microsoft.com/office/drawing/2014/main" id="{9E289AC6-966B-488F-ACEA-28A41FF7EE7D}"/>
                </a:ext>
              </a:extLst>
            </p:cNvPr>
            <p:cNvCxnSpPr/>
            <p:nvPr/>
          </p:nvCxnSpPr>
          <p:spPr>
            <a:xfrm flipV="1">
              <a:off x="3815632" y="3174512"/>
              <a:ext cx="0" cy="100027"/>
            </a:xfrm>
            <a:prstGeom prst="line">
              <a:avLst/>
            </a:prstGeom>
            <a:noFill/>
            <a:ln w="9525" cap="flat" cmpd="sng" algn="ctr">
              <a:solidFill>
                <a:sysClr val="window" lastClr="FFFFFF"/>
              </a:solidFill>
              <a:prstDash val="solid"/>
            </a:ln>
            <a:effectLst/>
          </p:spPr>
        </p:cxnSp>
        <p:cxnSp>
          <p:nvCxnSpPr>
            <p:cNvPr id="59" name="Straight Connector 58">
              <a:extLst>
                <a:ext uri="{FF2B5EF4-FFF2-40B4-BE49-F238E27FC236}">
                  <a16:creationId xmlns:a16="http://schemas.microsoft.com/office/drawing/2014/main" id="{009BBF27-39A9-4D21-99F0-4E649608B510}"/>
                </a:ext>
              </a:extLst>
            </p:cNvPr>
            <p:cNvCxnSpPr/>
            <p:nvPr/>
          </p:nvCxnSpPr>
          <p:spPr>
            <a:xfrm flipV="1">
              <a:off x="4112103" y="3174511"/>
              <a:ext cx="0" cy="100027"/>
            </a:xfrm>
            <a:prstGeom prst="line">
              <a:avLst/>
            </a:prstGeom>
            <a:noFill/>
            <a:ln w="9525" cap="flat" cmpd="sng" algn="ctr">
              <a:solidFill>
                <a:sysClr val="window" lastClr="FFFFFF"/>
              </a:solidFill>
              <a:prstDash val="solid"/>
            </a:ln>
            <a:effectLst/>
          </p:spPr>
        </p:cxnSp>
      </p:grpSp>
      <p:grpSp>
        <p:nvGrpSpPr>
          <p:cNvPr id="60" name="Group 59">
            <a:extLst>
              <a:ext uri="{FF2B5EF4-FFF2-40B4-BE49-F238E27FC236}">
                <a16:creationId xmlns:a16="http://schemas.microsoft.com/office/drawing/2014/main" id="{F35D71B4-7122-4F3E-8DC7-66AF795A8974}"/>
              </a:ext>
            </a:extLst>
          </p:cNvPr>
          <p:cNvGrpSpPr/>
          <p:nvPr/>
        </p:nvGrpSpPr>
        <p:grpSpPr>
          <a:xfrm>
            <a:off x="2977167" y="7753402"/>
            <a:ext cx="201287" cy="109925"/>
            <a:chOff x="3815632" y="3174511"/>
            <a:chExt cx="301752" cy="100028"/>
          </a:xfrm>
        </p:grpSpPr>
        <p:cxnSp>
          <p:nvCxnSpPr>
            <p:cNvPr id="61" name="Straight Connector 60">
              <a:extLst>
                <a:ext uri="{FF2B5EF4-FFF2-40B4-BE49-F238E27FC236}">
                  <a16:creationId xmlns:a16="http://schemas.microsoft.com/office/drawing/2014/main" id="{9B5E8444-708E-41D0-AEBF-CFB0512C9CAB}"/>
                </a:ext>
              </a:extLst>
            </p:cNvPr>
            <p:cNvCxnSpPr/>
            <p:nvPr/>
          </p:nvCxnSpPr>
          <p:spPr>
            <a:xfrm>
              <a:off x="3815632" y="3224526"/>
              <a:ext cx="301752" cy="0"/>
            </a:xfrm>
            <a:prstGeom prst="line">
              <a:avLst/>
            </a:prstGeom>
            <a:noFill/>
            <a:ln w="19050" cap="flat" cmpd="sng" algn="ctr">
              <a:solidFill>
                <a:sysClr val="window" lastClr="FFFFFF"/>
              </a:solidFill>
              <a:prstDash val="solid"/>
            </a:ln>
            <a:effectLst/>
          </p:spPr>
        </p:cxnSp>
        <p:cxnSp>
          <p:nvCxnSpPr>
            <p:cNvPr id="62" name="Straight Connector 61">
              <a:extLst>
                <a:ext uri="{FF2B5EF4-FFF2-40B4-BE49-F238E27FC236}">
                  <a16:creationId xmlns:a16="http://schemas.microsoft.com/office/drawing/2014/main" id="{950A0152-CF5B-4DE2-B774-8FF6ACA6BD27}"/>
                </a:ext>
              </a:extLst>
            </p:cNvPr>
            <p:cNvCxnSpPr/>
            <p:nvPr/>
          </p:nvCxnSpPr>
          <p:spPr>
            <a:xfrm flipV="1">
              <a:off x="3815632" y="3174512"/>
              <a:ext cx="0" cy="100027"/>
            </a:xfrm>
            <a:prstGeom prst="line">
              <a:avLst/>
            </a:prstGeom>
            <a:noFill/>
            <a:ln w="9525" cap="flat" cmpd="sng" algn="ctr">
              <a:solidFill>
                <a:sysClr val="window" lastClr="FFFFFF"/>
              </a:solidFill>
              <a:prstDash val="solid"/>
            </a:ln>
            <a:effectLst/>
          </p:spPr>
        </p:cxnSp>
        <p:cxnSp>
          <p:nvCxnSpPr>
            <p:cNvPr id="63" name="Straight Connector 62">
              <a:extLst>
                <a:ext uri="{FF2B5EF4-FFF2-40B4-BE49-F238E27FC236}">
                  <a16:creationId xmlns:a16="http://schemas.microsoft.com/office/drawing/2014/main" id="{7560F4A1-0C93-4EEC-8148-7BB53CE95C2B}"/>
                </a:ext>
              </a:extLst>
            </p:cNvPr>
            <p:cNvCxnSpPr/>
            <p:nvPr/>
          </p:nvCxnSpPr>
          <p:spPr>
            <a:xfrm flipV="1">
              <a:off x="4112103" y="3174511"/>
              <a:ext cx="0" cy="100027"/>
            </a:xfrm>
            <a:prstGeom prst="line">
              <a:avLst/>
            </a:prstGeom>
            <a:noFill/>
            <a:ln w="9525" cap="flat" cmpd="sng" algn="ctr">
              <a:solidFill>
                <a:sysClr val="window" lastClr="FFFFFF"/>
              </a:solidFill>
              <a:prstDash val="solid"/>
            </a:ln>
            <a:effectLst/>
          </p:spPr>
        </p:cxnSp>
      </p:grpSp>
      <p:grpSp>
        <p:nvGrpSpPr>
          <p:cNvPr id="64" name="Group 63">
            <a:extLst>
              <a:ext uri="{FF2B5EF4-FFF2-40B4-BE49-F238E27FC236}">
                <a16:creationId xmlns:a16="http://schemas.microsoft.com/office/drawing/2014/main" id="{335B59A4-ECF6-428A-803B-2309C094BE9D}"/>
              </a:ext>
            </a:extLst>
          </p:cNvPr>
          <p:cNvGrpSpPr/>
          <p:nvPr/>
        </p:nvGrpSpPr>
        <p:grpSpPr>
          <a:xfrm>
            <a:off x="4041985" y="7753402"/>
            <a:ext cx="201287" cy="109925"/>
            <a:chOff x="3815632" y="3174511"/>
            <a:chExt cx="301752" cy="100028"/>
          </a:xfrm>
        </p:grpSpPr>
        <p:cxnSp>
          <p:nvCxnSpPr>
            <p:cNvPr id="65" name="Straight Connector 64">
              <a:extLst>
                <a:ext uri="{FF2B5EF4-FFF2-40B4-BE49-F238E27FC236}">
                  <a16:creationId xmlns:a16="http://schemas.microsoft.com/office/drawing/2014/main" id="{CAA3BCF0-8217-4E24-BA8B-B443C4BBC167}"/>
                </a:ext>
              </a:extLst>
            </p:cNvPr>
            <p:cNvCxnSpPr/>
            <p:nvPr/>
          </p:nvCxnSpPr>
          <p:spPr>
            <a:xfrm>
              <a:off x="3815632" y="3224526"/>
              <a:ext cx="301752" cy="0"/>
            </a:xfrm>
            <a:prstGeom prst="line">
              <a:avLst/>
            </a:prstGeom>
            <a:noFill/>
            <a:ln w="19050" cap="flat" cmpd="sng" algn="ctr">
              <a:solidFill>
                <a:sysClr val="window" lastClr="FFFFFF"/>
              </a:solidFill>
              <a:prstDash val="solid"/>
            </a:ln>
            <a:effectLst/>
          </p:spPr>
        </p:cxnSp>
        <p:cxnSp>
          <p:nvCxnSpPr>
            <p:cNvPr id="66" name="Straight Connector 65">
              <a:extLst>
                <a:ext uri="{FF2B5EF4-FFF2-40B4-BE49-F238E27FC236}">
                  <a16:creationId xmlns:a16="http://schemas.microsoft.com/office/drawing/2014/main" id="{8ED22C9E-1DD1-4E7E-84CF-24AC46513F5A}"/>
                </a:ext>
              </a:extLst>
            </p:cNvPr>
            <p:cNvCxnSpPr/>
            <p:nvPr/>
          </p:nvCxnSpPr>
          <p:spPr>
            <a:xfrm flipV="1">
              <a:off x="3815632" y="3174512"/>
              <a:ext cx="0" cy="100027"/>
            </a:xfrm>
            <a:prstGeom prst="line">
              <a:avLst/>
            </a:prstGeom>
            <a:noFill/>
            <a:ln w="9525" cap="flat" cmpd="sng" algn="ctr">
              <a:solidFill>
                <a:sysClr val="window" lastClr="FFFFFF"/>
              </a:solidFill>
              <a:prstDash val="solid"/>
            </a:ln>
            <a:effectLst/>
          </p:spPr>
        </p:cxnSp>
        <p:cxnSp>
          <p:nvCxnSpPr>
            <p:cNvPr id="67" name="Straight Connector 66">
              <a:extLst>
                <a:ext uri="{FF2B5EF4-FFF2-40B4-BE49-F238E27FC236}">
                  <a16:creationId xmlns:a16="http://schemas.microsoft.com/office/drawing/2014/main" id="{15D2F54B-0B2A-477E-B41E-71C03BC3FD39}"/>
                </a:ext>
              </a:extLst>
            </p:cNvPr>
            <p:cNvCxnSpPr/>
            <p:nvPr/>
          </p:nvCxnSpPr>
          <p:spPr>
            <a:xfrm flipV="1">
              <a:off x="4112103" y="3174511"/>
              <a:ext cx="0" cy="100027"/>
            </a:xfrm>
            <a:prstGeom prst="line">
              <a:avLst/>
            </a:prstGeom>
            <a:noFill/>
            <a:ln w="9525" cap="flat" cmpd="sng" algn="ctr">
              <a:solidFill>
                <a:sysClr val="window" lastClr="FFFFFF"/>
              </a:solidFill>
              <a:prstDash val="solid"/>
            </a:ln>
            <a:effectLst/>
          </p:spPr>
        </p:cxnSp>
      </p:grpSp>
      <p:grpSp>
        <p:nvGrpSpPr>
          <p:cNvPr id="68" name="Group 67">
            <a:extLst>
              <a:ext uri="{FF2B5EF4-FFF2-40B4-BE49-F238E27FC236}">
                <a16:creationId xmlns:a16="http://schemas.microsoft.com/office/drawing/2014/main" id="{7E5C358A-2490-4C09-A955-0BDBE20EED75}"/>
              </a:ext>
            </a:extLst>
          </p:cNvPr>
          <p:cNvGrpSpPr/>
          <p:nvPr/>
        </p:nvGrpSpPr>
        <p:grpSpPr>
          <a:xfrm>
            <a:off x="5162602" y="7751265"/>
            <a:ext cx="201287" cy="109925"/>
            <a:chOff x="3815632" y="3174511"/>
            <a:chExt cx="301752" cy="100028"/>
          </a:xfrm>
        </p:grpSpPr>
        <p:cxnSp>
          <p:nvCxnSpPr>
            <p:cNvPr id="69" name="Straight Connector 68">
              <a:extLst>
                <a:ext uri="{FF2B5EF4-FFF2-40B4-BE49-F238E27FC236}">
                  <a16:creationId xmlns:a16="http://schemas.microsoft.com/office/drawing/2014/main" id="{F7A34C72-F2C2-4ACE-832E-FBDBC2C052CD}"/>
                </a:ext>
              </a:extLst>
            </p:cNvPr>
            <p:cNvCxnSpPr/>
            <p:nvPr/>
          </p:nvCxnSpPr>
          <p:spPr>
            <a:xfrm>
              <a:off x="3815632" y="3224526"/>
              <a:ext cx="301752" cy="0"/>
            </a:xfrm>
            <a:prstGeom prst="line">
              <a:avLst/>
            </a:prstGeom>
            <a:noFill/>
            <a:ln w="19050" cap="flat" cmpd="sng" algn="ctr">
              <a:solidFill>
                <a:sysClr val="window" lastClr="FFFFFF"/>
              </a:solidFill>
              <a:prstDash val="solid"/>
            </a:ln>
            <a:effectLst/>
          </p:spPr>
        </p:cxnSp>
        <p:cxnSp>
          <p:nvCxnSpPr>
            <p:cNvPr id="70" name="Straight Connector 69">
              <a:extLst>
                <a:ext uri="{FF2B5EF4-FFF2-40B4-BE49-F238E27FC236}">
                  <a16:creationId xmlns:a16="http://schemas.microsoft.com/office/drawing/2014/main" id="{E5AB73C9-31F0-40FD-8CC2-7BB1E7C5E127}"/>
                </a:ext>
              </a:extLst>
            </p:cNvPr>
            <p:cNvCxnSpPr/>
            <p:nvPr/>
          </p:nvCxnSpPr>
          <p:spPr>
            <a:xfrm flipV="1">
              <a:off x="3815632" y="3174512"/>
              <a:ext cx="0" cy="100027"/>
            </a:xfrm>
            <a:prstGeom prst="line">
              <a:avLst/>
            </a:prstGeom>
            <a:noFill/>
            <a:ln w="9525" cap="flat" cmpd="sng" algn="ctr">
              <a:solidFill>
                <a:sysClr val="window" lastClr="FFFFFF"/>
              </a:solidFill>
              <a:prstDash val="solid"/>
            </a:ln>
            <a:effectLst/>
          </p:spPr>
        </p:cxnSp>
        <p:cxnSp>
          <p:nvCxnSpPr>
            <p:cNvPr id="71" name="Straight Connector 70">
              <a:extLst>
                <a:ext uri="{FF2B5EF4-FFF2-40B4-BE49-F238E27FC236}">
                  <a16:creationId xmlns:a16="http://schemas.microsoft.com/office/drawing/2014/main" id="{1E888844-7901-42CB-9D89-6571C03D4612}"/>
                </a:ext>
              </a:extLst>
            </p:cNvPr>
            <p:cNvCxnSpPr/>
            <p:nvPr/>
          </p:nvCxnSpPr>
          <p:spPr>
            <a:xfrm flipV="1">
              <a:off x="4112103" y="3174511"/>
              <a:ext cx="0" cy="100027"/>
            </a:xfrm>
            <a:prstGeom prst="line">
              <a:avLst/>
            </a:prstGeom>
            <a:noFill/>
            <a:ln w="9525" cap="flat" cmpd="sng" algn="ctr">
              <a:solidFill>
                <a:sysClr val="window" lastClr="FFFFFF"/>
              </a:solidFill>
              <a:prstDash val="solid"/>
            </a:ln>
            <a:effectLst/>
          </p:spPr>
        </p:cxnSp>
      </p:grpSp>
    </p:spTree>
    <p:extLst>
      <p:ext uri="{BB962C8B-B14F-4D97-AF65-F5344CB8AC3E}">
        <p14:creationId xmlns:p14="http://schemas.microsoft.com/office/powerpoint/2010/main" val="27695868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197</TotalTime>
  <Words>255</Words>
  <Application>Microsoft Office PowerPoint</Application>
  <PresentationFormat>Custom</PresentationFormat>
  <Paragraphs>10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Gilmer, Gabrielle (NIH/NHLBI) [F]</dc:creator>
  <cp:lastModifiedBy>Gilmer, Gabrielle (NIH/NHLBI) [F]</cp:lastModifiedBy>
  <cp:revision>7</cp:revision>
  <dcterms:created xsi:type="dcterms:W3CDTF">2018-06-12T15:54:25Z</dcterms:created>
  <dcterms:modified xsi:type="dcterms:W3CDTF">2018-12-04T15:50:54Z</dcterms:modified>
</cp:coreProperties>
</file>