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32004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 userDrawn="1">
          <p15:clr>
            <a:srgbClr val="A4A3A4"/>
          </p15:clr>
        </p15:guide>
        <p15:guide id="2" pos="10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32" autoAdjust="0"/>
    <p:restoredTop sz="88839" autoAdjust="0"/>
  </p:normalViewPr>
  <p:slideViewPr>
    <p:cSldViewPr snapToGrid="0">
      <p:cViewPr varScale="1">
        <p:scale>
          <a:sx n="84" d="100"/>
          <a:sy n="84" d="100"/>
        </p:scale>
        <p:origin x="2364" y="90"/>
      </p:cViewPr>
      <p:guideLst>
        <p:guide orient="horz" pos="2016"/>
        <p:guide pos="1008"/>
      </p:guideLst>
    </p:cSldViewPr>
  </p:slideViewPr>
  <p:notesTextViewPr>
    <p:cViewPr>
      <p:scale>
        <a:sx n="1" d="1"/>
        <a:sy n="1" d="1"/>
      </p:scale>
      <p:origin x="0" y="-10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l-share.nhlbi.nih.gov\sbc\Lab-Knepper\Knepper_Lab\Depot%20-%20Lithium%20RNA-Seq\James_data\James_New_Calculation\RNA%20quality%20in%20CCD%20and%20cT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815873194388228E-2"/>
          <c:y val="0.10502631796432613"/>
          <c:w val="0.80229251004641366"/>
          <c:h val="0.8179861930214187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'reorder for figure'!$E$1</c:f>
              <c:strCache>
                <c:ptCount val="1"/>
                <c:pt idx="0">
                  <c:v>Uniquely mapped</c:v>
                </c:pt>
              </c:strCache>
            </c:strRef>
          </c:tx>
          <c:spPr>
            <a:solidFill>
              <a:srgbClr val="00B050"/>
            </a:solidFill>
            <a:ln w="12700">
              <a:noFill/>
            </a:ln>
          </c:spPr>
          <c:invertIfNegative val="0"/>
          <c:val>
            <c:numRef>
              <c:f>'reorder for figure'!$E$2:$E$59</c:f>
              <c:numCache>
                <c:formatCode>0.00%</c:formatCode>
                <c:ptCount val="58"/>
                <c:pt idx="0">
                  <c:v>0.86129999999999995</c:v>
                </c:pt>
                <c:pt idx="1">
                  <c:v>0.85450000000000004</c:v>
                </c:pt>
                <c:pt idx="2">
                  <c:v>0.7843</c:v>
                </c:pt>
                <c:pt idx="3">
                  <c:v>0.85599999999999998</c:v>
                </c:pt>
                <c:pt idx="4">
                  <c:v>0.85799999999999998</c:v>
                </c:pt>
                <c:pt idx="5">
                  <c:v>0.85429999999999995</c:v>
                </c:pt>
                <c:pt idx="6">
                  <c:v>0.85740000000000005</c:v>
                </c:pt>
                <c:pt idx="7">
                  <c:v>0.86219999999999997</c:v>
                </c:pt>
                <c:pt idx="8">
                  <c:v>0.87280000000000002</c:v>
                </c:pt>
                <c:pt idx="9">
                  <c:v>0.87780000000000002</c:v>
                </c:pt>
                <c:pt idx="10">
                  <c:v>0.86460000000000004</c:v>
                </c:pt>
                <c:pt idx="11">
                  <c:v>0.88119999999999998</c:v>
                </c:pt>
                <c:pt idx="12">
                  <c:v>0.86550000000000005</c:v>
                </c:pt>
                <c:pt idx="13">
                  <c:v>0.84409999999999996</c:v>
                </c:pt>
                <c:pt idx="14">
                  <c:v>0.85450000000000004</c:v>
                </c:pt>
                <c:pt idx="15">
                  <c:v>0.86370000000000002</c:v>
                </c:pt>
                <c:pt idx="16">
                  <c:v>0.84250000000000003</c:v>
                </c:pt>
                <c:pt idx="17">
                  <c:v>0.84299999999999997</c:v>
                </c:pt>
                <c:pt idx="18">
                  <c:v>0.84989999999999999</c:v>
                </c:pt>
                <c:pt idx="19">
                  <c:v>0.84889999999999999</c:v>
                </c:pt>
                <c:pt idx="20">
                  <c:v>0.86319999999999997</c:v>
                </c:pt>
                <c:pt idx="21">
                  <c:v>0.84589999999999999</c:v>
                </c:pt>
                <c:pt idx="22">
                  <c:v>0.85529999999999995</c:v>
                </c:pt>
                <c:pt idx="23">
                  <c:v>0.83919999999999995</c:v>
                </c:pt>
                <c:pt idx="24">
                  <c:v>0.84089999999999998</c:v>
                </c:pt>
                <c:pt idx="25">
                  <c:v>0.85640000000000005</c:v>
                </c:pt>
                <c:pt idx="26">
                  <c:v>0.85399999999999998</c:v>
                </c:pt>
                <c:pt idx="27">
                  <c:v>0.85929999999999995</c:v>
                </c:pt>
                <c:pt idx="28">
                  <c:v>0.875</c:v>
                </c:pt>
                <c:pt idx="29">
                  <c:v>0.85770000000000002</c:v>
                </c:pt>
                <c:pt idx="30">
                  <c:v>0.8619</c:v>
                </c:pt>
                <c:pt idx="31">
                  <c:v>0.84319999999999995</c:v>
                </c:pt>
                <c:pt idx="32">
                  <c:v>0.82869999999999999</c:v>
                </c:pt>
                <c:pt idx="33">
                  <c:v>0.86240000000000006</c:v>
                </c:pt>
                <c:pt idx="34">
                  <c:v>0.85319999999999996</c:v>
                </c:pt>
                <c:pt idx="35">
                  <c:v>0.8276</c:v>
                </c:pt>
                <c:pt idx="36">
                  <c:v>0.84319999999999995</c:v>
                </c:pt>
                <c:pt idx="37">
                  <c:v>0.8528</c:v>
                </c:pt>
                <c:pt idx="38">
                  <c:v>0.8518</c:v>
                </c:pt>
                <c:pt idx="39">
                  <c:v>0.84850000000000003</c:v>
                </c:pt>
                <c:pt idx="40">
                  <c:v>0.83499999999999996</c:v>
                </c:pt>
                <c:pt idx="41">
                  <c:v>0.86670000000000003</c:v>
                </c:pt>
                <c:pt idx="42">
                  <c:v>0.8659</c:v>
                </c:pt>
                <c:pt idx="43">
                  <c:v>0.86729999999999996</c:v>
                </c:pt>
                <c:pt idx="44">
                  <c:v>0.83830000000000005</c:v>
                </c:pt>
                <c:pt idx="45">
                  <c:v>0.83420000000000005</c:v>
                </c:pt>
                <c:pt idx="46">
                  <c:v>0.84670000000000001</c:v>
                </c:pt>
                <c:pt idx="47">
                  <c:v>0.83009999999999995</c:v>
                </c:pt>
                <c:pt idx="48">
                  <c:v>0.84350000000000003</c:v>
                </c:pt>
                <c:pt idx="49">
                  <c:v>0.85129999999999995</c:v>
                </c:pt>
                <c:pt idx="50">
                  <c:v>0.84789999999999999</c:v>
                </c:pt>
                <c:pt idx="51">
                  <c:v>0.84330000000000005</c:v>
                </c:pt>
                <c:pt idx="52">
                  <c:v>0.8488</c:v>
                </c:pt>
                <c:pt idx="53">
                  <c:v>0.85519999999999996</c:v>
                </c:pt>
                <c:pt idx="54">
                  <c:v>0.85570000000000002</c:v>
                </c:pt>
                <c:pt idx="55">
                  <c:v>0.8286</c:v>
                </c:pt>
                <c:pt idx="56">
                  <c:v>0.81879999999999997</c:v>
                </c:pt>
                <c:pt idx="57">
                  <c:v>0.82289999999999996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DA-4DED-942A-66341BD3D4AB}"/>
            </c:ext>
          </c:extLst>
        </c:ser>
        <c:ser>
          <c:idx val="1"/>
          <c:order val="1"/>
          <c:tx>
            <c:strRef>
              <c:f>'reorder for figure'!$F$1</c:f>
              <c:strCache>
                <c:ptCount val="1"/>
                <c:pt idx="0">
                  <c:v>Multi-mapped</c:v>
                </c:pt>
              </c:strCache>
            </c:strRef>
          </c:tx>
          <c:spPr>
            <a:solidFill>
              <a:srgbClr val="FF0000"/>
            </a:solidFill>
            <a:ln w="12700">
              <a:noFill/>
            </a:ln>
          </c:spPr>
          <c:invertIfNegative val="0"/>
          <c:val>
            <c:numRef>
              <c:f>'reorder for figure'!$F$2:$F$59</c:f>
              <c:numCache>
                <c:formatCode>0.00%</c:formatCode>
                <c:ptCount val="58"/>
                <c:pt idx="0">
                  <c:v>7.8700000000000006E-2</c:v>
                </c:pt>
                <c:pt idx="1">
                  <c:v>8.1100000000000005E-2</c:v>
                </c:pt>
                <c:pt idx="2">
                  <c:v>0.1221</c:v>
                </c:pt>
                <c:pt idx="3">
                  <c:v>8.4400000000000003E-2</c:v>
                </c:pt>
                <c:pt idx="4">
                  <c:v>7.3300000000000004E-2</c:v>
                </c:pt>
                <c:pt idx="5">
                  <c:v>7.5800000000000006E-2</c:v>
                </c:pt>
                <c:pt idx="6">
                  <c:v>7.4300000000000005E-2</c:v>
                </c:pt>
                <c:pt idx="7">
                  <c:v>7.9500000000000001E-2</c:v>
                </c:pt>
                <c:pt idx="8">
                  <c:v>7.3099999999999998E-2</c:v>
                </c:pt>
                <c:pt idx="9">
                  <c:v>7.7100000000000002E-2</c:v>
                </c:pt>
                <c:pt idx="10">
                  <c:v>7.46E-2</c:v>
                </c:pt>
                <c:pt idx="11">
                  <c:v>7.6100000000000001E-2</c:v>
                </c:pt>
                <c:pt idx="12">
                  <c:v>7.7700000000000005E-2</c:v>
                </c:pt>
                <c:pt idx="13">
                  <c:v>0.08</c:v>
                </c:pt>
                <c:pt idx="14">
                  <c:v>7.8399999999999997E-2</c:v>
                </c:pt>
                <c:pt idx="15">
                  <c:v>7.8700000000000006E-2</c:v>
                </c:pt>
                <c:pt idx="16">
                  <c:v>8.1799999999999998E-2</c:v>
                </c:pt>
                <c:pt idx="17">
                  <c:v>9.2700000000000005E-2</c:v>
                </c:pt>
                <c:pt idx="18">
                  <c:v>8.9099999999999999E-2</c:v>
                </c:pt>
                <c:pt idx="19">
                  <c:v>8.5599999999999996E-2</c:v>
                </c:pt>
                <c:pt idx="20">
                  <c:v>8.5699999999999998E-2</c:v>
                </c:pt>
                <c:pt idx="21">
                  <c:v>0.09</c:v>
                </c:pt>
                <c:pt idx="22">
                  <c:v>8.6499999999999994E-2</c:v>
                </c:pt>
                <c:pt idx="23">
                  <c:v>8.8499999999999995E-2</c:v>
                </c:pt>
                <c:pt idx="24">
                  <c:v>8.9800000000000005E-2</c:v>
                </c:pt>
                <c:pt idx="25">
                  <c:v>8.4199999999999997E-2</c:v>
                </c:pt>
                <c:pt idx="26">
                  <c:v>8.3000000000000004E-2</c:v>
                </c:pt>
                <c:pt idx="27">
                  <c:v>8.2799999999999999E-2</c:v>
                </c:pt>
                <c:pt idx="28">
                  <c:v>8.0500000000000002E-2</c:v>
                </c:pt>
                <c:pt idx="29">
                  <c:v>8.8599999999999998E-2</c:v>
                </c:pt>
                <c:pt idx="30">
                  <c:v>0.09</c:v>
                </c:pt>
                <c:pt idx="31">
                  <c:v>9.9099999999999994E-2</c:v>
                </c:pt>
                <c:pt idx="32">
                  <c:v>8.7099999999999997E-2</c:v>
                </c:pt>
                <c:pt idx="33">
                  <c:v>8.0699999999999994E-2</c:v>
                </c:pt>
                <c:pt idx="34">
                  <c:v>9.0700000000000003E-2</c:v>
                </c:pt>
                <c:pt idx="35">
                  <c:v>8.7800000000000003E-2</c:v>
                </c:pt>
                <c:pt idx="36">
                  <c:v>8.2699999999999996E-2</c:v>
                </c:pt>
                <c:pt idx="37">
                  <c:v>8.4699999999999998E-2</c:v>
                </c:pt>
                <c:pt idx="38">
                  <c:v>7.9600000000000004E-2</c:v>
                </c:pt>
                <c:pt idx="39">
                  <c:v>8.48E-2</c:v>
                </c:pt>
                <c:pt idx="40">
                  <c:v>8.9300000000000004E-2</c:v>
                </c:pt>
                <c:pt idx="41">
                  <c:v>8.7999999999999995E-2</c:v>
                </c:pt>
                <c:pt idx="42">
                  <c:v>8.5999999999999993E-2</c:v>
                </c:pt>
                <c:pt idx="43">
                  <c:v>8.5400000000000004E-2</c:v>
                </c:pt>
                <c:pt idx="44">
                  <c:v>8.8700000000000001E-2</c:v>
                </c:pt>
                <c:pt idx="45">
                  <c:v>8.8499999999999995E-2</c:v>
                </c:pt>
                <c:pt idx="46">
                  <c:v>8.9300000000000004E-2</c:v>
                </c:pt>
                <c:pt idx="47">
                  <c:v>9.06E-2</c:v>
                </c:pt>
                <c:pt idx="48">
                  <c:v>8.9700000000000002E-2</c:v>
                </c:pt>
                <c:pt idx="49">
                  <c:v>8.7800000000000003E-2</c:v>
                </c:pt>
                <c:pt idx="50">
                  <c:v>8.8800000000000004E-2</c:v>
                </c:pt>
                <c:pt idx="51">
                  <c:v>9.0999999999999998E-2</c:v>
                </c:pt>
                <c:pt idx="52">
                  <c:v>8.3599999999999994E-2</c:v>
                </c:pt>
                <c:pt idx="53">
                  <c:v>0.09</c:v>
                </c:pt>
                <c:pt idx="54">
                  <c:v>8.6699999999999999E-2</c:v>
                </c:pt>
                <c:pt idx="55">
                  <c:v>9.4200000000000006E-2</c:v>
                </c:pt>
                <c:pt idx="56">
                  <c:v>9.5799999999999996E-2</c:v>
                </c:pt>
                <c:pt idx="57">
                  <c:v>9.7699999999999995E-2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DA-4DED-942A-66341BD3D4AB}"/>
            </c:ext>
          </c:extLst>
        </c:ser>
        <c:ser>
          <c:idx val="2"/>
          <c:order val="2"/>
          <c:tx>
            <c:strRef>
              <c:f>'reorder for figure'!$G$1</c:f>
              <c:strCache>
                <c:ptCount val="1"/>
                <c:pt idx="0">
                  <c:v>Unmapped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val>
            <c:numRef>
              <c:f>'reorder for figure'!$G$2:$G$59</c:f>
              <c:numCache>
                <c:formatCode>0.00%</c:formatCode>
                <c:ptCount val="58"/>
                <c:pt idx="0">
                  <c:v>5.9400000000000001E-2</c:v>
                </c:pt>
                <c:pt idx="1">
                  <c:v>6.3899999999999998E-2</c:v>
                </c:pt>
                <c:pt idx="2">
                  <c:v>9.2999999999999999E-2</c:v>
                </c:pt>
                <c:pt idx="3">
                  <c:v>5.9200000000000003E-2</c:v>
                </c:pt>
                <c:pt idx="4">
                  <c:v>6.7900000000000002E-2</c:v>
                </c:pt>
                <c:pt idx="5">
                  <c:v>6.9400000000000003E-2</c:v>
                </c:pt>
                <c:pt idx="6">
                  <c:v>6.7699999999999996E-2</c:v>
                </c:pt>
                <c:pt idx="7">
                  <c:v>5.7799999999999997E-2</c:v>
                </c:pt>
                <c:pt idx="8">
                  <c:v>5.3600000000000002E-2</c:v>
                </c:pt>
                <c:pt idx="9">
                  <c:v>4.4699999999999997E-2</c:v>
                </c:pt>
                <c:pt idx="10">
                  <c:v>6.0400000000000002E-2</c:v>
                </c:pt>
                <c:pt idx="11">
                  <c:v>4.2099999999999999E-2</c:v>
                </c:pt>
                <c:pt idx="12">
                  <c:v>5.6099999999999997E-2</c:v>
                </c:pt>
                <c:pt idx="13">
                  <c:v>7.2300000000000003E-2</c:v>
                </c:pt>
                <c:pt idx="14">
                  <c:v>6.5100000000000005E-2</c:v>
                </c:pt>
                <c:pt idx="15">
                  <c:v>5.6099999999999997E-2</c:v>
                </c:pt>
                <c:pt idx="16">
                  <c:v>7.4300000000000005E-2</c:v>
                </c:pt>
                <c:pt idx="17">
                  <c:v>6.3799999999999996E-2</c:v>
                </c:pt>
                <c:pt idx="18">
                  <c:v>6.0299999999999999E-2</c:v>
                </c:pt>
                <c:pt idx="19">
                  <c:v>6.5000000000000002E-2</c:v>
                </c:pt>
                <c:pt idx="20">
                  <c:v>5.0500000000000003E-2</c:v>
                </c:pt>
                <c:pt idx="21">
                  <c:v>6.3600000000000004E-2</c:v>
                </c:pt>
                <c:pt idx="22">
                  <c:v>5.7700000000000001E-2</c:v>
                </c:pt>
                <c:pt idx="23">
                  <c:v>7.1900000000000006E-2</c:v>
                </c:pt>
                <c:pt idx="24">
                  <c:v>6.8900000000000003E-2</c:v>
                </c:pt>
                <c:pt idx="25">
                  <c:v>5.8700000000000002E-2</c:v>
                </c:pt>
                <c:pt idx="26">
                  <c:v>6.25E-2</c:v>
                </c:pt>
                <c:pt idx="27">
                  <c:v>5.7299999999999997E-2</c:v>
                </c:pt>
                <c:pt idx="28">
                  <c:v>4.3900000000000002E-2</c:v>
                </c:pt>
                <c:pt idx="29">
                  <c:v>5.28E-2</c:v>
                </c:pt>
                <c:pt idx="30">
                  <c:v>4.7699999999999999E-2</c:v>
                </c:pt>
                <c:pt idx="31">
                  <c:v>5.7000000000000002E-2</c:v>
                </c:pt>
                <c:pt idx="32">
                  <c:v>7.9699999999999993E-2</c:v>
                </c:pt>
                <c:pt idx="33">
                  <c:v>5.6099999999999997E-2</c:v>
                </c:pt>
                <c:pt idx="34">
                  <c:v>5.3499999999999999E-2</c:v>
                </c:pt>
                <c:pt idx="35">
                  <c:v>8.0799999999999997E-2</c:v>
                </c:pt>
                <c:pt idx="36">
                  <c:v>7.3499999999999996E-2</c:v>
                </c:pt>
                <c:pt idx="37">
                  <c:v>6.1800000000000001E-2</c:v>
                </c:pt>
                <c:pt idx="38">
                  <c:v>6.8099999999999994E-2</c:v>
                </c:pt>
                <c:pt idx="39">
                  <c:v>6.6100000000000006E-2</c:v>
                </c:pt>
                <c:pt idx="40">
                  <c:v>7.4999999999999997E-2</c:v>
                </c:pt>
                <c:pt idx="41">
                  <c:v>4.48E-2</c:v>
                </c:pt>
                <c:pt idx="42">
                  <c:v>4.7699999999999999E-2</c:v>
                </c:pt>
                <c:pt idx="43">
                  <c:v>4.6899999999999997E-2</c:v>
                </c:pt>
                <c:pt idx="44">
                  <c:v>7.0000000000000007E-2</c:v>
                </c:pt>
                <c:pt idx="45">
                  <c:v>7.4099999999999999E-2</c:v>
                </c:pt>
                <c:pt idx="46">
                  <c:v>6.1499999999999999E-2</c:v>
                </c:pt>
                <c:pt idx="47">
                  <c:v>7.5600000000000001E-2</c:v>
                </c:pt>
                <c:pt idx="48">
                  <c:v>6.6600000000000006E-2</c:v>
                </c:pt>
                <c:pt idx="49">
                  <c:v>6.0600000000000001E-2</c:v>
                </c:pt>
                <c:pt idx="50">
                  <c:v>6.2799999999999995E-2</c:v>
                </c:pt>
                <c:pt idx="51">
                  <c:v>6.5199999999999994E-2</c:v>
                </c:pt>
                <c:pt idx="52">
                  <c:v>6.7100000000000007E-2</c:v>
                </c:pt>
                <c:pt idx="53">
                  <c:v>5.3199999999999997E-2</c:v>
                </c:pt>
                <c:pt idx="54">
                  <c:v>5.6800000000000003E-2</c:v>
                </c:pt>
                <c:pt idx="55">
                  <c:v>7.3400000000000007E-2</c:v>
                </c:pt>
                <c:pt idx="56">
                  <c:v>8.1199999999999994E-2</c:v>
                </c:pt>
                <c:pt idx="57">
                  <c:v>7.4700000000000003E-2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DA-4DED-942A-66341BD3D4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0279040"/>
        <c:axId val="190309888"/>
      </c:barChart>
      <c:catAx>
        <c:axId val="19027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90309888"/>
        <c:crosses val="autoZero"/>
        <c:auto val="1"/>
        <c:lblAlgn val="ctr"/>
        <c:lblOffset val="100"/>
        <c:noMultiLvlLbl val="0"/>
      </c:catAx>
      <c:valAx>
        <c:axId val="19030988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b="0">
                <a:solidFill>
                  <a:schemeClr val="tx1"/>
                </a:solidFill>
              </a:defRPr>
            </a:pPr>
            <a:endParaRPr lang="en-US"/>
          </a:p>
        </c:txPr>
        <c:crossAx val="1902790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5421472416228671E-2"/>
          <c:y val="1.8520169037684605E-2"/>
          <c:w val="0.92649705679440952"/>
          <c:h val="7.6049864235765513E-2"/>
        </c:manualLayout>
      </c:layout>
      <c:overlay val="1"/>
      <c:txPr>
        <a:bodyPr/>
        <a:lstStyle/>
        <a:p>
          <a:pPr>
            <a:defRPr sz="800" b="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D2D0A-0A2B-439E-8EC6-FF5732BBA4D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57475" y="1143000"/>
            <a:ext cx="1543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3182F-07BD-49B3-B6F5-4FA850A9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70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Supplementary Figure 1. Quality control of RNA-Seq data. </a:t>
            </a:r>
            <a:r>
              <a:rPr lang="en-US" sz="1200" dirty="0"/>
              <a:t>(A) Mapping statistics for 36 cortical collecting ducts (CCDs) and 22 cortical thick ascending limbs of Henle (</a:t>
            </a:r>
            <a:r>
              <a:rPr lang="en-US" sz="1200" dirty="0" err="1"/>
              <a:t>cTALs</a:t>
            </a:r>
            <a:r>
              <a:rPr lang="en-US" sz="1200" dirty="0"/>
              <a:t>). Reads were separated into uniquely mapped reads (green), multi-mapped reads (red) and unmapped reads (blue) for each sample (horizontal axis). (B) Visualization of mapped read distributions along gene bodies of 4 genes for a single pair of samples (lithium, blue; control, green). Vertical axis shows read counts. Map of exon/intron organization of each gene was shown on top of individual subpanel (exons were shown as red rectangles and introns as red lines connecting the exons).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3182F-07BD-49B3-B6F5-4FA850A9C4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77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1047539"/>
            <a:ext cx="2720340" cy="2228427"/>
          </a:xfrm>
        </p:spPr>
        <p:txBody>
          <a:bodyPr anchor="b"/>
          <a:lstStyle>
            <a:lvl1pPr algn="ctr"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3361902"/>
            <a:ext cx="2400300" cy="1545378"/>
          </a:xfrm>
        </p:spPr>
        <p:txBody>
          <a:bodyPr/>
          <a:lstStyle>
            <a:lvl1pPr marL="0" indent="0" algn="ctr">
              <a:buNone/>
              <a:defRPr sz="840"/>
            </a:lvl1pPr>
            <a:lvl2pPr marL="160020" indent="0" algn="ctr">
              <a:buNone/>
              <a:defRPr sz="700"/>
            </a:lvl2pPr>
            <a:lvl3pPr marL="320040" indent="0" algn="ctr">
              <a:buNone/>
              <a:defRPr sz="630"/>
            </a:lvl3pPr>
            <a:lvl4pPr marL="480060" indent="0" algn="ctr">
              <a:buNone/>
              <a:defRPr sz="560"/>
            </a:lvl4pPr>
            <a:lvl5pPr marL="640080" indent="0" algn="ctr">
              <a:buNone/>
              <a:defRPr sz="560"/>
            </a:lvl5pPr>
            <a:lvl6pPr marL="800100" indent="0" algn="ctr">
              <a:buNone/>
              <a:defRPr sz="560"/>
            </a:lvl6pPr>
            <a:lvl7pPr marL="960120" indent="0" algn="ctr">
              <a:buNone/>
              <a:defRPr sz="560"/>
            </a:lvl7pPr>
            <a:lvl8pPr marL="1120140" indent="0" algn="ctr">
              <a:buNone/>
              <a:defRPr sz="560"/>
            </a:lvl8pPr>
            <a:lvl9pPr marL="1280160" indent="0" algn="ctr">
              <a:buNone/>
              <a:defRPr sz="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7587-E443-40CB-B227-2D24273B16F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7CBA-AC8E-4B9C-AB5D-7A2827A85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8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7587-E443-40CB-B227-2D24273B16F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7CBA-AC8E-4B9C-AB5D-7A2827A85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7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7" y="340783"/>
            <a:ext cx="690086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8" y="340783"/>
            <a:ext cx="2030254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7587-E443-40CB-B227-2D24273B16F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7CBA-AC8E-4B9C-AB5D-7A2827A85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9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7587-E443-40CB-B227-2D24273B16F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7CBA-AC8E-4B9C-AB5D-7A2827A85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8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1595757"/>
            <a:ext cx="2760345" cy="2662555"/>
          </a:xfrm>
        </p:spPr>
        <p:txBody>
          <a:bodyPr anchor="b"/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4283500"/>
            <a:ext cx="2760345" cy="1400175"/>
          </a:xfrm>
        </p:spPr>
        <p:txBody>
          <a:bodyPr/>
          <a:lstStyle>
            <a:lvl1pPr marL="0" indent="0">
              <a:buNone/>
              <a:defRPr sz="840">
                <a:solidFill>
                  <a:schemeClr val="tx1"/>
                </a:solidFill>
              </a:defRPr>
            </a:lvl1pPr>
            <a:lvl2pPr marL="16002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2004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3pPr>
            <a:lvl4pPr marL="48006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4pPr>
            <a:lvl5pPr marL="64008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5pPr>
            <a:lvl6pPr marL="80010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6pPr>
            <a:lvl7pPr marL="96012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7pPr>
            <a:lvl8pPr marL="112014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8pPr>
            <a:lvl9pPr marL="128016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7587-E443-40CB-B227-2D24273B16F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7CBA-AC8E-4B9C-AB5D-7A2827A85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1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1703917"/>
            <a:ext cx="1360170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703917"/>
            <a:ext cx="1360170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7587-E443-40CB-B227-2D24273B16F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7CBA-AC8E-4B9C-AB5D-7A2827A85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8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340785"/>
            <a:ext cx="2760345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1569085"/>
            <a:ext cx="1353919" cy="768985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0" indent="0">
              <a:buNone/>
              <a:defRPr sz="700" b="1"/>
            </a:lvl2pPr>
            <a:lvl3pPr marL="320040" indent="0">
              <a:buNone/>
              <a:defRPr sz="630" b="1"/>
            </a:lvl3pPr>
            <a:lvl4pPr marL="480060" indent="0">
              <a:buNone/>
              <a:defRPr sz="560" b="1"/>
            </a:lvl4pPr>
            <a:lvl5pPr marL="640080" indent="0">
              <a:buNone/>
              <a:defRPr sz="560" b="1"/>
            </a:lvl5pPr>
            <a:lvl6pPr marL="800100" indent="0">
              <a:buNone/>
              <a:defRPr sz="560" b="1"/>
            </a:lvl6pPr>
            <a:lvl7pPr marL="960120" indent="0">
              <a:buNone/>
              <a:defRPr sz="560" b="1"/>
            </a:lvl7pPr>
            <a:lvl8pPr marL="1120140" indent="0">
              <a:buNone/>
              <a:defRPr sz="560" b="1"/>
            </a:lvl8pPr>
            <a:lvl9pPr marL="1280160" indent="0">
              <a:buNone/>
              <a:defRPr sz="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2338070"/>
            <a:ext cx="1353919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3" y="1569085"/>
            <a:ext cx="1360587" cy="768985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0" indent="0">
              <a:buNone/>
              <a:defRPr sz="700" b="1"/>
            </a:lvl2pPr>
            <a:lvl3pPr marL="320040" indent="0">
              <a:buNone/>
              <a:defRPr sz="630" b="1"/>
            </a:lvl3pPr>
            <a:lvl4pPr marL="480060" indent="0">
              <a:buNone/>
              <a:defRPr sz="560" b="1"/>
            </a:lvl4pPr>
            <a:lvl5pPr marL="640080" indent="0">
              <a:buNone/>
              <a:defRPr sz="560" b="1"/>
            </a:lvl5pPr>
            <a:lvl6pPr marL="800100" indent="0">
              <a:buNone/>
              <a:defRPr sz="560" b="1"/>
            </a:lvl6pPr>
            <a:lvl7pPr marL="960120" indent="0">
              <a:buNone/>
              <a:defRPr sz="560" b="1"/>
            </a:lvl7pPr>
            <a:lvl8pPr marL="1120140" indent="0">
              <a:buNone/>
              <a:defRPr sz="560" b="1"/>
            </a:lvl8pPr>
            <a:lvl9pPr marL="1280160" indent="0">
              <a:buNone/>
              <a:defRPr sz="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3" y="2338070"/>
            <a:ext cx="1360587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7587-E443-40CB-B227-2D24273B16F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7CBA-AC8E-4B9C-AB5D-7A2827A85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4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7587-E443-40CB-B227-2D24273B16F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7CBA-AC8E-4B9C-AB5D-7A2827A85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7587-E443-40CB-B227-2D24273B16F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7CBA-AC8E-4B9C-AB5D-7A2827A85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4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426720"/>
            <a:ext cx="1032212" cy="149352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7" y="921598"/>
            <a:ext cx="1620203" cy="4548717"/>
          </a:xfrm>
        </p:spPr>
        <p:txBody>
          <a:bodyPr/>
          <a:lstStyle>
            <a:lvl1pPr>
              <a:defRPr sz="1120"/>
            </a:lvl1pPr>
            <a:lvl2pPr>
              <a:defRPr sz="980"/>
            </a:lvl2pPr>
            <a:lvl3pPr>
              <a:defRPr sz="84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1920240"/>
            <a:ext cx="1032212" cy="3557482"/>
          </a:xfrm>
        </p:spPr>
        <p:txBody>
          <a:bodyPr/>
          <a:lstStyle>
            <a:lvl1pPr marL="0" indent="0">
              <a:buNone/>
              <a:defRPr sz="560"/>
            </a:lvl1pPr>
            <a:lvl2pPr marL="160020" indent="0">
              <a:buNone/>
              <a:defRPr sz="490"/>
            </a:lvl2pPr>
            <a:lvl3pPr marL="320040" indent="0">
              <a:buNone/>
              <a:defRPr sz="420"/>
            </a:lvl3pPr>
            <a:lvl4pPr marL="480060" indent="0">
              <a:buNone/>
              <a:defRPr sz="350"/>
            </a:lvl4pPr>
            <a:lvl5pPr marL="640080" indent="0">
              <a:buNone/>
              <a:defRPr sz="350"/>
            </a:lvl5pPr>
            <a:lvl6pPr marL="800100" indent="0">
              <a:buNone/>
              <a:defRPr sz="350"/>
            </a:lvl6pPr>
            <a:lvl7pPr marL="960120" indent="0">
              <a:buNone/>
              <a:defRPr sz="350"/>
            </a:lvl7pPr>
            <a:lvl8pPr marL="1120140" indent="0">
              <a:buNone/>
              <a:defRPr sz="350"/>
            </a:lvl8pPr>
            <a:lvl9pPr marL="1280160" indent="0">
              <a:buNone/>
              <a:defRPr sz="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7587-E443-40CB-B227-2D24273B16F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7CBA-AC8E-4B9C-AB5D-7A2827A85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1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426720"/>
            <a:ext cx="1032212" cy="149352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7" y="921598"/>
            <a:ext cx="1620203" cy="4548717"/>
          </a:xfrm>
        </p:spPr>
        <p:txBody>
          <a:bodyPr anchor="t"/>
          <a:lstStyle>
            <a:lvl1pPr marL="0" indent="0">
              <a:buNone/>
              <a:defRPr sz="1120"/>
            </a:lvl1pPr>
            <a:lvl2pPr marL="160020" indent="0">
              <a:buNone/>
              <a:defRPr sz="980"/>
            </a:lvl2pPr>
            <a:lvl3pPr marL="320040" indent="0">
              <a:buNone/>
              <a:defRPr sz="840"/>
            </a:lvl3pPr>
            <a:lvl4pPr marL="480060" indent="0">
              <a:buNone/>
              <a:defRPr sz="700"/>
            </a:lvl4pPr>
            <a:lvl5pPr marL="640080" indent="0">
              <a:buNone/>
              <a:defRPr sz="700"/>
            </a:lvl5pPr>
            <a:lvl6pPr marL="800100" indent="0">
              <a:buNone/>
              <a:defRPr sz="700"/>
            </a:lvl6pPr>
            <a:lvl7pPr marL="960120" indent="0">
              <a:buNone/>
              <a:defRPr sz="700"/>
            </a:lvl7pPr>
            <a:lvl8pPr marL="1120140" indent="0">
              <a:buNone/>
              <a:defRPr sz="700"/>
            </a:lvl8pPr>
            <a:lvl9pPr marL="1280160" indent="0">
              <a:buNone/>
              <a:defRPr sz="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1920240"/>
            <a:ext cx="1032212" cy="3557482"/>
          </a:xfrm>
        </p:spPr>
        <p:txBody>
          <a:bodyPr/>
          <a:lstStyle>
            <a:lvl1pPr marL="0" indent="0">
              <a:buNone/>
              <a:defRPr sz="560"/>
            </a:lvl1pPr>
            <a:lvl2pPr marL="160020" indent="0">
              <a:buNone/>
              <a:defRPr sz="490"/>
            </a:lvl2pPr>
            <a:lvl3pPr marL="320040" indent="0">
              <a:buNone/>
              <a:defRPr sz="420"/>
            </a:lvl3pPr>
            <a:lvl4pPr marL="480060" indent="0">
              <a:buNone/>
              <a:defRPr sz="350"/>
            </a:lvl4pPr>
            <a:lvl5pPr marL="640080" indent="0">
              <a:buNone/>
              <a:defRPr sz="350"/>
            </a:lvl5pPr>
            <a:lvl6pPr marL="800100" indent="0">
              <a:buNone/>
              <a:defRPr sz="350"/>
            </a:lvl6pPr>
            <a:lvl7pPr marL="960120" indent="0">
              <a:buNone/>
              <a:defRPr sz="350"/>
            </a:lvl7pPr>
            <a:lvl8pPr marL="1120140" indent="0">
              <a:buNone/>
              <a:defRPr sz="350"/>
            </a:lvl8pPr>
            <a:lvl9pPr marL="1280160" indent="0">
              <a:buNone/>
              <a:defRPr sz="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7587-E443-40CB-B227-2D24273B16F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7CBA-AC8E-4B9C-AB5D-7A2827A85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2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340785"/>
            <a:ext cx="2760345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1703917"/>
            <a:ext cx="2760345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8" y="5932595"/>
            <a:ext cx="72009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07587-E443-40CB-B227-2D24273B16F7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5932595"/>
            <a:ext cx="1080135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5932595"/>
            <a:ext cx="72009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27CBA-AC8E-4B9C-AB5D-7A2827A85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2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0040" rtl="0" eaLnBrk="1" latinLnBrk="0" hangingPunct="1">
        <a:lnSpc>
          <a:spcPct val="90000"/>
        </a:lnSpc>
        <a:spcBef>
          <a:spcPct val="0"/>
        </a:spcBef>
        <a:buNone/>
        <a:defRPr sz="15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0" indent="-80010" algn="l" defTabSz="32004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6007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3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7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0010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4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Straight Connector 99"/>
          <p:cNvCxnSpPr/>
          <p:nvPr/>
        </p:nvCxnSpPr>
        <p:spPr>
          <a:xfrm>
            <a:off x="1887788" y="3571583"/>
            <a:ext cx="0" cy="704018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615637" y="3567256"/>
            <a:ext cx="433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61376" y="-42431"/>
            <a:ext cx="429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76124" y="2099717"/>
            <a:ext cx="429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368528" y="2538113"/>
            <a:ext cx="0" cy="704018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62918" y="3235109"/>
            <a:ext cx="1273749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6207" y="2266674"/>
            <a:ext cx="781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Sgk1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64861" y="2271560"/>
            <a:ext cx="781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Aqp2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896055" y="2540267"/>
            <a:ext cx="0" cy="704018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889722" y="3236041"/>
            <a:ext cx="1273749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63320" y="3578072"/>
            <a:ext cx="0" cy="704018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57710" y="4275068"/>
            <a:ext cx="1273749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884111" y="4268047"/>
            <a:ext cx="1273749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06712" y="3342103"/>
            <a:ext cx="781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Aqp3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10502" y="3327769"/>
            <a:ext cx="781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/>
              <a:t>Fos</a:t>
            </a:r>
            <a:endParaRPr lang="en-US" sz="1200" b="1" i="1" dirty="0">
              <a:latin typeface="Symbol" panose="05050102010706020507" pitchFamily="18" charset="2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13832" y="2893979"/>
            <a:ext cx="405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4k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08089" y="2562175"/>
            <a:ext cx="405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4k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11254" y="3049748"/>
            <a:ext cx="405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  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1037" y="2722485"/>
            <a:ext cx="405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 0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618240" y="3921421"/>
            <a:ext cx="441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8k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620305" y="4084589"/>
            <a:ext cx="405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  </a:t>
            </a:r>
            <a:r>
              <a:rPr lang="en-US" sz="1200" dirty="0"/>
              <a:t>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620297" y="3755955"/>
            <a:ext cx="405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 0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549170" y="2893259"/>
            <a:ext cx="469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80k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551891" y="2523655"/>
            <a:ext cx="424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80k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637137" y="2705721"/>
            <a:ext cx="405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 </a:t>
            </a:r>
            <a:r>
              <a:rPr lang="en-US" sz="1200" dirty="0"/>
              <a:t> 0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633553" y="3047625"/>
            <a:ext cx="405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  </a:t>
            </a:r>
            <a:r>
              <a:rPr lang="en-US" sz="1200" dirty="0"/>
              <a:t>0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6858" y="3907794"/>
            <a:ext cx="458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30k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9739" y="3549901"/>
            <a:ext cx="439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30k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13832" y="4084589"/>
            <a:ext cx="405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 </a:t>
            </a:r>
            <a:r>
              <a:rPr lang="en-US" sz="1200" dirty="0"/>
              <a:t> 0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11493" y="3730999"/>
            <a:ext cx="405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 0</a:t>
            </a:r>
          </a:p>
        </p:txBody>
      </p:sp>
      <p:graphicFrame>
        <p:nvGraphicFramePr>
          <p:cNvPr id="45" name="图表 2">
            <a:extLst>
              <a:ext uri="{FF2B5EF4-FFF2-40B4-BE49-F238E27FC236}">
                <a16:creationId xmlns:a16="http://schemas.microsoft.com/office/drawing/2014/main" id="{37ACBF4B-9C19-47AB-B09F-FFCC8AEEED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046921"/>
              </p:ext>
            </p:extLst>
          </p:nvPr>
        </p:nvGraphicFramePr>
        <p:xfrm>
          <a:off x="343913" y="117969"/>
          <a:ext cx="2881592" cy="1570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F5F19FB4-8E4D-41AC-A448-B6CC554D962F}"/>
              </a:ext>
            </a:extLst>
          </p:cNvPr>
          <p:cNvSpPr txBox="1"/>
          <p:nvPr/>
        </p:nvSpPr>
        <p:spPr>
          <a:xfrm rot="16200000">
            <a:off x="-506565" y="725571"/>
            <a:ext cx="1492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Percentage</a:t>
            </a:r>
            <a:r>
              <a:rPr lang="en-US" sz="1200" b="1" dirty="0"/>
              <a:t> </a:t>
            </a:r>
            <a:r>
              <a:rPr lang="en-US" sz="1200" dirty="0"/>
              <a:t>of</a:t>
            </a:r>
            <a:r>
              <a:rPr lang="en-US" sz="1200" b="1" dirty="0"/>
              <a:t>  </a:t>
            </a:r>
            <a:r>
              <a:rPr lang="en-US" sz="1200" dirty="0"/>
              <a:t>reads</a:t>
            </a:r>
          </a:p>
        </p:txBody>
      </p:sp>
      <p:sp>
        <p:nvSpPr>
          <p:cNvPr id="52" name="Left Brace 51">
            <a:extLst>
              <a:ext uri="{FF2B5EF4-FFF2-40B4-BE49-F238E27FC236}">
                <a16:creationId xmlns:a16="http://schemas.microsoft.com/office/drawing/2014/main" id="{04C37C99-A15B-49D8-9CFA-D6C2BDD8619C}"/>
              </a:ext>
            </a:extLst>
          </p:cNvPr>
          <p:cNvSpPr/>
          <p:nvPr/>
        </p:nvSpPr>
        <p:spPr>
          <a:xfrm rot="16200000">
            <a:off x="1440877" y="1034787"/>
            <a:ext cx="94499" cy="1397733"/>
          </a:xfrm>
          <a:prstGeom prst="leftBrace">
            <a:avLst>
              <a:gd name="adj1" fmla="val 8333"/>
              <a:gd name="adj2" fmla="val 5136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3" name="Left Brace 52">
            <a:extLst>
              <a:ext uri="{FF2B5EF4-FFF2-40B4-BE49-F238E27FC236}">
                <a16:creationId xmlns:a16="http://schemas.microsoft.com/office/drawing/2014/main" id="{A02D3C88-BDE4-42C6-B953-4B1DF035B661}"/>
              </a:ext>
            </a:extLst>
          </p:cNvPr>
          <p:cNvSpPr/>
          <p:nvPr/>
        </p:nvSpPr>
        <p:spPr>
          <a:xfrm rot="16200000">
            <a:off x="2594917" y="1318119"/>
            <a:ext cx="92162" cy="833409"/>
          </a:xfrm>
          <a:prstGeom prst="leftBrace">
            <a:avLst>
              <a:gd name="adj1" fmla="val 8333"/>
              <a:gd name="adj2" fmla="val 5045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03DC2EC-40AF-4AEE-B7EF-A78EE265C34D}"/>
              </a:ext>
            </a:extLst>
          </p:cNvPr>
          <p:cNvSpPr txBox="1"/>
          <p:nvPr/>
        </p:nvSpPr>
        <p:spPr>
          <a:xfrm>
            <a:off x="1331490" y="1820448"/>
            <a:ext cx="487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CCD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614F040-B72D-477C-9352-DBCAECC0D8C0}"/>
              </a:ext>
            </a:extLst>
          </p:cNvPr>
          <p:cNvSpPr txBox="1"/>
          <p:nvPr/>
        </p:nvSpPr>
        <p:spPr>
          <a:xfrm>
            <a:off x="2426145" y="1820448"/>
            <a:ext cx="497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cTAL</a:t>
            </a:r>
            <a:endParaRPr lang="en-US" sz="12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9E3C89-743B-42A3-847B-9922F65878E3}"/>
              </a:ext>
            </a:extLst>
          </p:cNvPr>
          <p:cNvCxnSpPr/>
          <p:nvPr/>
        </p:nvCxnSpPr>
        <p:spPr>
          <a:xfrm>
            <a:off x="789260" y="596787"/>
            <a:ext cx="2268443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C71F39DC-BE56-4E03-9D4D-86633C00068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528" t="36609" r="37452" b="24826"/>
          <a:stretch/>
        </p:blipFill>
        <p:spPr>
          <a:xfrm>
            <a:off x="1902191" y="2547144"/>
            <a:ext cx="1256518" cy="6866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353182F-C0C7-4418-8FBB-764FE1B11CD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2183" r="880" b="35592"/>
          <a:stretch/>
        </p:blipFill>
        <p:spPr>
          <a:xfrm>
            <a:off x="374180" y="2539065"/>
            <a:ext cx="1247698" cy="6926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452B7B-021E-4C30-984C-433CEF6F14C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-84" t="28848" r="1022" b="42971"/>
          <a:stretch/>
        </p:blipFill>
        <p:spPr>
          <a:xfrm>
            <a:off x="368137" y="3574077"/>
            <a:ext cx="1255329" cy="6950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374660-EC8D-40D6-AB33-D63F2AC70CA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29524" r="925" b="42437"/>
          <a:stretch/>
        </p:blipFill>
        <p:spPr>
          <a:xfrm>
            <a:off x="1893105" y="3574077"/>
            <a:ext cx="1255761" cy="68655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3A6B439-0ECB-4D73-A889-381238FA8D9D}"/>
              </a:ext>
            </a:extLst>
          </p:cNvPr>
          <p:cNvGrpSpPr/>
          <p:nvPr/>
        </p:nvGrpSpPr>
        <p:grpSpPr>
          <a:xfrm>
            <a:off x="840627" y="4368695"/>
            <a:ext cx="1519146" cy="246669"/>
            <a:chOff x="831056" y="4267095"/>
            <a:chExt cx="1519146" cy="246669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A5680C6-617C-48FE-B827-429F33554B6F}"/>
                </a:ext>
              </a:extLst>
            </p:cNvPr>
            <p:cNvGrpSpPr/>
            <p:nvPr/>
          </p:nvGrpSpPr>
          <p:grpSpPr>
            <a:xfrm>
              <a:off x="831056" y="4267543"/>
              <a:ext cx="718114" cy="246221"/>
              <a:chOff x="831056" y="4267543"/>
              <a:chExt cx="718114" cy="246221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044FE5A-C0A1-4948-B3DA-8D2BCC5788BF}"/>
                  </a:ext>
                </a:extLst>
              </p:cNvPr>
              <p:cNvSpPr/>
              <p:nvPr/>
            </p:nvSpPr>
            <p:spPr>
              <a:xfrm>
                <a:off x="831056" y="4338638"/>
                <a:ext cx="102393" cy="102393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88923B3-3895-41AA-ABE6-3E5F72C2E0A2}"/>
                  </a:ext>
                </a:extLst>
              </p:cNvPr>
              <p:cNvSpPr txBox="1"/>
              <p:nvPr/>
            </p:nvSpPr>
            <p:spPr>
              <a:xfrm>
                <a:off x="882252" y="4267543"/>
                <a:ext cx="66691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Control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7DF9C0F-DC34-4820-A2C4-438C9F8A2DAC}"/>
                </a:ext>
              </a:extLst>
            </p:cNvPr>
            <p:cNvGrpSpPr/>
            <p:nvPr/>
          </p:nvGrpSpPr>
          <p:grpSpPr>
            <a:xfrm>
              <a:off x="1632088" y="4267095"/>
              <a:ext cx="718114" cy="246221"/>
              <a:chOff x="1492388" y="4267095"/>
              <a:chExt cx="718114" cy="246221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506BF490-4DCC-4861-BB2F-D6D8A0A34772}"/>
                  </a:ext>
                </a:extLst>
              </p:cNvPr>
              <p:cNvSpPr/>
              <p:nvPr/>
            </p:nvSpPr>
            <p:spPr>
              <a:xfrm>
                <a:off x="1492388" y="4338190"/>
                <a:ext cx="102393" cy="102393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D993F4F-7AAB-44F4-BE8E-4134D2EB911E}"/>
                  </a:ext>
                </a:extLst>
              </p:cNvPr>
              <p:cNvSpPr txBox="1"/>
              <p:nvPr/>
            </p:nvSpPr>
            <p:spPr>
              <a:xfrm>
                <a:off x="1543584" y="4267095"/>
                <a:ext cx="66691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Lithium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0761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2529</TotalTime>
  <Words>167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Knepper, Mark A (NIH/NHLBI) [E]</dc:creator>
  <cp:lastModifiedBy>Gilmer, Gabrielle (NIH/NHLBI) [F]</cp:lastModifiedBy>
  <cp:revision>80</cp:revision>
  <dcterms:created xsi:type="dcterms:W3CDTF">2017-06-19T17:35:30Z</dcterms:created>
  <dcterms:modified xsi:type="dcterms:W3CDTF">2018-12-04T15:51:32Z</dcterms:modified>
</cp:coreProperties>
</file>